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4" r:id="rId2"/>
    <p:sldId id="286" r:id="rId3"/>
    <p:sldId id="265" r:id="rId4"/>
    <p:sldId id="310" r:id="rId5"/>
    <p:sldId id="311" r:id="rId6"/>
    <p:sldId id="266" r:id="rId7"/>
    <p:sldId id="306" r:id="rId8"/>
    <p:sldId id="304" r:id="rId9"/>
    <p:sldId id="301" r:id="rId10"/>
    <p:sldId id="312" r:id="rId11"/>
    <p:sldId id="302" r:id="rId12"/>
    <p:sldId id="308" r:id="rId13"/>
    <p:sldId id="307" r:id="rId14"/>
    <p:sldId id="313" r:id="rId15"/>
    <p:sldId id="272" r:id="rId16"/>
    <p:sldId id="309" r:id="rId17"/>
    <p:sldId id="268" r:id="rId18"/>
    <p:sldId id="314" r:id="rId19"/>
    <p:sldId id="315" r:id="rId20"/>
    <p:sldId id="317" r:id="rId21"/>
    <p:sldId id="263"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DE6365"/>
    <a:srgbClr val="417696"/>
    <a:srgbClr val="4A5364"/>
    <a:srgbClr val="222A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66" autoAdjust="0"/>
    <p:restoredTop sz="94674"/>
  </p:normalViewPr>
  <p:slideViewPr>
    <p:cSldViewPr snapToGrid="0" snapToObjects="1">
      <p:cViewPr>
        <p:scale>
          <a:sx n="41" d="100"/>
          <a:sy n="41" d="100"/>
        </p:scale>
        <p:origin x="144" y="46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4" name="Shape 294"/>
          <p:cNvSpPr>
            <a:spLocks noGrp="1" noRot="1" noChangeAspect="1"/>
          </p:cNvSpPr>
          <p:nvPr>
            <p:ph type="sldImg"/>
          </p:nvPr>
        </p:nvSpPr>
        <p:spPr>
          <a:xfrm>
            <a:off x="1143000" y="685800"/>
            <a:ext cx="4572000" cy="3429000"/>
          </a:xfrm>
          <a:prstGeom prst="rect">
            <a:avLst/>
          </a:prstGeom>
        </p:spPr>
        <p:txBody>
          <a:bodyPr/>
          <a:lstStyle/>
          <a:p>
            <a:endParaRPr/>
          </a:p>
        </p:txBody>
      </p:sp>
      <p:sp>
        <p:nvSpPr>
          <p:cNvPr id="295" name="Shape 29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699339012"/>
      </p:ext>
    </p:extLst>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6" name="图片 5" descr="目录"/>
          <p:cNvPicPr>
            <a:picLocks noChangeAspect="1"/>
          </p:cNvPicPr>
          <p:nvPr userDrawn="1"/>
        </p:nvPicPr>
        <p:blipFill>
          <a:blip r:embed="rId2"/>
          <a:stretch>
            <a:fillRect/>
          </a:stretch>
        </p:blipFill>
        <p:spPr>
          <a:xfrm>
            <a:off x="-24765" y="17145"/>
            <a:ext cx="24384635" cy="13848715"/>
          </a:xfrm>
          <a:prstGeom prst="rect">
            <a:avLst/>
          </a:prstGeom>
        </p:spPr>
      </p:pic>
      <p:sp>
        <p:nvSpPr>
          <p:cNvPr id="20" name="五边形 19"/>
          <p:cNvSpPr/>
          <p:nvPr userDrawn="1"/>
        </p:nvSpPr>
        <p:spPr>
          <a:xfrm rot="16200000" flipH="1">
            <a:off x="11090275" y="-848360"/>
            <a:ext cx="2203450" cy="4611370"/>
          </a:xfrm>
          <a:prstGeom prst="homePlate">
            <a:avLst>
              <a:gd name="adj" fmla="val 100000"/>
            </a:avLst>
          </a:prstGeom>
          <a:solidFill>
            <a:srgbClr val="DE6365"/>
          </a:solidFill>
          <a:ln w="161925">
            <a:solidFill>
              <a:srgbClr val="22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a:p>
        </p:txBody>
      </p:sp>
      <p:sp>
        <p:nvSpPr>
          <p:cNvPr id="14" name="标题 13"/>
          <p:cNvSpPr>
            <a:spLocks noGrp="1"/>
          </p:cNvSpPr>
          <p:nvPr>
            <p:ph type="title" hasCustomPrompt="1"/>
          </p:nvPr>
        </p:nvSpPr>
        <p:spPr>
          <a:xfrm>
            <a:off x="10711815" y="693420"/>
            <a:ext cx="2964180" cy="969645"/>
          </a:xfrm>
        </p:spPr>
        <p:txBody>
          <a:bodyPr/>
          <a:lstStyle>
            <a:lvl1pPr>
              <a:defRPr sz="3600" b="1">
                <a:solidFill>
                  <a:schemeClr val="bg1"/>
                </a:solidFill>
                <a:latin typeface="微软雅黑" panose="020B0503020204020204" charset="-122"/>
                <a:ea typeface="微软雅黑" panose="020B0503020204020204" charset="-122"/>
              </a:defRPr>
            </a:lvl1pPr>
          </a:lstStyle>
          <a:p>
            <a:r>
              <a:rPr lang="zh-CN" altLang="en-US"/>
              <a:t>目录</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descr="标准页"/>
          <p:cNvPicPr>
            <a:picLocks noChangeAspect="1"/>
          </p:cNvPicPr>
          <p:nvPr userDrawn="1"/>
        </p:nvPicPr>
        <p:blipFill>
          <a:blip r:embed="rId2"/>
          <a:stretch>
            <a:fillRect/>
          </a:stretch>
        </p:blipFill>
        <p:spPr>
          <a:xfrm>
            <a:off x="25400" y="-78105"/>
            <a:ext cx="24360505" cy="13834745"/>
          </a:xfrm>
          <a:prstGeom prst="rect">
            <a:avLst/>
          </a:prstGeom>
        </p:spPr>
      </p:pic>
      <p:sp>
        <p:nvSpPr>
          <p:cNvPr id="2" name="标题 1"/>
          <p:cNvSpPr>
            <a:spLocks noGrp="1"/>
          </p:cNvSpPr>
          <p:nvPr>
            <p:ph type="title"/>
          </p:nvPr>
        </p:nvSpPr>
        <p:spPr>
          <a:xfrm>
            <a:off x="661035" y="435610"/>
            <a:ext cx="7552690" cy="1017270"/>
          </a:xfrm>
        </p:spPr>
        <p:txBody>
          <a:bodyPr/>
          <a:lstStyle>
            <a:lvl1pPr>
              <a:defRPr sz="3600" b="1">
                <a:solidFill>
                  <a:schemeClr val="bg1"/>
                </a:solidFill>
                <a:latin typeface="微软雅黑" panose="020B0503020204020204" charset="-122"/>
                <a:ea typeface="微软雅黑" panose="020B0503020204020204" charset="-122"/>
              </a:defRPr>
            </a:lvl1pPr>
          </a:lstStyle>
          <a:p>
            <a:r>
              <a:rPr lang="zh-CN" altLang="en-US"/>
              <a:t>单击此处编辑母版标题样式</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系列课程封面">
    <p:spTree>
      <p:nvGrpSpPr>
        <p:cNvPr id="1" name=""/>
        <p:cNvGrpSpPr/>
        <p:nvPr/>
      </p:nvGrpSpPr>
      <p:grpSpPr>
        <a:xfrm>
          <a:off x="0" y="0"/>
          <a:ext cx="0" cy="0"/>
          <a:chOff x="0" y="0"/>
          <a:chExt cx="0" cy="0"/>
        </a:xfrm>
      </p:grpSpPr>
      <p:pic>
        <p:nvPicPr>
          <p:cNvPr id="3" name="图片 2" descr="扉页产业地图"/>
          <p:cNvPicPr>
            <a:picLocks noChangeAspect="1"/>
          </p:cNvPicPr>
          <p:nvPr userDrawn="1"/>
        </p:nvPicPr>
        <p:blipFill>
          <a:blip r:embed="rId2"/>
          <a:stretch>
            <a:fillRect/>
          </a:stretch>
        </p:blipFill>
        <p:spPr>
          <a:xfrm>
            <a:off x="-44450" y="-147955"/>
            <a:ext cx="24408130" cy="13862050"/>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空白介绍 拷贝">
    <p:spTree>
      <p:nvGrpSpPr>
        <p:cNvPr id="1" name=""/>
        <p:cNvGrpSpPr/>
        <p:nvPr/>
      </p:nvGrpSpPr>
      <p:grpSpPr>
        <a:xfrm>
          <a:off x="0" y="0"/>
          <a:ext cx="0" cy="0"/>
          <a:chOff x="0" y="0"/>
          <a:chExt cx="0" cy="0"/>
        </a:xfrm>
      </p:grpSpPr>
      <p:pic>
        <p:nvPicPr>
          <p:cNvPr id="2" name="图片 1" descr="扉页产品分析"/>
          <p:cNvPicPr>
            <a:picLocks noChangeAspect="1"/>
          </p:cNvPicPr>
          <p:nvPr userDrawn="1"/>
        </p:nvPicPr>
        <p:blipFill>
          <a:blip r:embed="rId2"/>
          <a:stretch>
            <a:fillRect/>
          </a:stretch>
        </p:blipFill>
        <p:spPr>
          <a:xfrm>
            <a:off x="-46990" y="-147955"/>
            <a:ext cx="24408130" cy="13862050"/>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一级标题">
    <p:spTree>
      <p:nvGrpSpPr>
        <p:cNvPr id="1" name=""/>
        <p:cNvGrpSpPr/>
        <p:nvPr/>
      </p:nvGrpSpPr>
      <p:grpSpPr>
        <a:xfrm>
          <a:off x="0" y="0"/>
          <a:ext cx="0" cy="0"/>
          <a:chOff x="0" y="0"/>
          <a:chExt cx="0" cy="0"/>
        </a:xfrm>
      </p:grpSpPr>
      <p:pic>
        <p:nvPicPr>
          <p:cNvPr id="2" name="图片 1" descr="总结"/>
          <p:cNvPicPr>
            <a:picLocks noChangeAspect="1"/>
          </p:cNvPicPr>
          <p:nvPr userDrawn="1"/>
        </p:nvPicPr>
        <p:blipFill>
          <a:blip r:embed="rId2"/>
          <a:stretch>
            <a:fillRect/>
          </a:stretch>
        </p:blipFill>
        <p:spPr>
          <a:xfrm>
            <a:off x="-24765" y="-147955"/>
            <a:ext cx="24408130" cy="13862050"/>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6" name="图片 5" descr="封面"/>
          <p:cNvPicPr>
            <a:picLocks noChangeAspect="1"/>
          </p:cNvPicPr>
          <p:nvPr userDrawn="1"/>
        </p:nvPicPr>
        <p:blipFill>
          <a:blip r:embed="rId2"/>
          <a:stretch>
            <a:fillRect/>
          </a:stretch>
        </p:blipFill>
        <p:spPr>
          <a:xfrm>
            <a:off x="635" y="-147955"/>
            <a:ext cx="24385270" cy="13849350"/>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感谢">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01" Type="http://schemas.openxmlformats.org/officeDocument/2006/relationships/image" Target="../media/image109.jpg"/><Relationship Id="rId102" Type="http://schemas.openxmlformats.org/officeDocument/2006/relationships/image" Target="../media/image110.jpg"/><Relationship Id="rId103" Type="http://schemas.openxmlformats.org/officeDocument/2006/relationships/image" Target="../media/image111.jpeg"/><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openxmlformats.org/officeDocument/2006/relationships/image" Target="../media/image24.png"/><Relationship Id="rId16" Type="http://schemas.openxmlformats.org/officeDocument/2006/relationships/image" Target="../media/image25.png"/><Relationship Id="rId17" Type="http://schemas.openxmlformats.org/officeDocument/2006/relationships/image" Target="../media/image26.png"/><Relationship Id="rId18" Type="http://schemas.openxmlformats.org/officeDocument/2006/relationships/image" Target="../media/image27.png"/><Relationship Id="rId19" Type="http://schemas.openxmlformats.org/officeDocument/2006/relationships/image" Target="../media/image28.png"/><Relationship Id="rId30" Type="http://schemas.openxmlformats.org/officeDocument/2006/relationships/image" Target="../media/image39.jpeg"/><Relationship Id="rId31" Type="http://schemas.openxmlformats.org/officeDocument/2006/relationships/image" Target="../media/image40.jpeg"/><Relationship Id="rId32" Type="http://schemas.openxmlformats.org/officeDocument/2006/relationships/image" Target="../media/image41.jpg"/><Relationship Id="rId33" Type="http://schemas.openxmlformats.org/officeDocument/2006/relationships/image" Target="../media/image42.jpeg"/><Relationship Id="rId34" Type="http://schemas.openxmlformats.org/officeDocument/2006/relationships/image" Target="../media/image43.jpg"/><Relationship Id="rId35" Type="http://schemas.openxmlformats.org/officeDocument/2006/relationships/image" Target="../media/image44.jpeg"/><Relationship Id="rId36" Type="http://schemas.openxmlformats.org/officeDocument/2006/relationships/image" Target="../media/image45.jpeg"/><Relationship Id="rId37" Type="http://schemas.openxmlformats.org/officeDocument/2006/relationships/image" Target="../media/image46.jpg"/><Relationship Id="rId38" Type="http://schemas.openxmlformats.org/officeDocument/2006/relationships/image" Target="../media/image47.jpg"/><Relationship Id="rId39" Type="http://schemas.openxmlformats.org/officeDocument/2006/relationships/image" Target="../media/image48.jpeg"/><Relationship Id="rId50" Type="http://schemas.openxmlformats.org/officeDocument/2006/relationships/image" Target="../media/image59.jpeg"/><Relationship Id="rId51" Type="http://schemas.openxmlformats.org/officeDocument/2006/relationships/image" Target="../media/image60.png"/><Relationship Id="rId52" Type="http://schemas.openxmlformats.org/officeDocument/2006/relationships/image" Target="../media/image61.jpeg"/><Relationship Id="rId53" Type="http://schemas.openxmlformats.org/officeDocument/2006/relationships/image" Target="../media/image62.jpeg"/><Relationship Id="rId54" Type="http://schemas.openxmlformats.org/officeDocument/2006/relationships/image" Target="../media/image63.jpeg"/><Relationship Id="rId55" Type="http://schemas.openxmlformats.org/officeDocument/2006/relationships/image" Target="../media/image64.png"/><Relationship Id="rId56" Type="http://schemas.openxmlformats.org/officeDocument/2006/relationships/image" Target="../media/image65.jpg"/><Relationship Id="rId57" Type="http://schemas.openxmlformats.org/officeDocument/2006/relationships/image" Target="../media/image66.jpeg"/><Relationship Id="rId58" Type="http://schemas.openxmlformats.org/officeDocument/2006/relationships/image" Target="../media/image67.jpg"/><Relationship Id="rId59" Type="http://schemas.openxmlformats.org/officeDocument/2006/relationships/image" Target="../media/image68.png"/><Relationship Id="rId70" Type="http://schemas.openxmlformats.org/officeDocument/2006/relationships/image" Target="../media/image79.jpg"/><Relationship Id="rId71" Type="http://schemas.openxmlformats.org/officeDocument/2006/relationships/image" Target="../media/image1.png"/><Relationship Id="rId72" Type="http://schemas.openxmlformats.org/officeDocument/2006/relationships/image" Target="../media/image80.png"/><Relationship Id="rId73" Type="http://schemas.openxmlformats.org/officeDocument/2006/relationships/image" Target="../media/image81.png"/><Relationship Id="rId74" Type="http://schemas.openxmlformats.org/officeDocument/2006/relationships/image" Target="../media/image82.png"/><Relationship Id="rId75" Type="http://schemas.openxmlformats.org/officeDocument/2006/relationships/image" Target="../media/image83.png"/><Relationship Id="rId76" Type="http://schemas.openxmlformats.org/officeDocument/2006/relationships/image" Target="../media/image84.png"/><Relationship Id="rId77" Type="http://schemas.openxmlformats.org/officeDocument/2006/relationships/image" Target="../media/image85.png"/><Relationship Id="rId78" Type="http://schemas.openxmlformats.org/officeDocument/2006/relationships/image" Target="../media/image86.png"/><Relationship Id="rId79" Type="http://schemas.openxmlformats.org/officeDocument/2006/relationships/image" Target="../media/image87.png"/><Relationship Id="rId90" Type="http://schemas.openxmlformats.org/officeDocument/2006/relationships/image" Target="../media/image98.png"/><Relationship Id="rId91" Type="http://schemas.openxmlformats.org/officeDocument/2006/relationships/image" Target="../media/image99.png"/><Relationship Id="rId92" Type="http://schemas.openxmlformats.org/officeDocument/2006/relationships/image" Target="../media/image100.png"/><Relationship Id="rId93" Type="http://schemas.openxmlformats.org/officeDocument/2006/relationships/image" Target="../media/image101.png"/><Relationship Id="rId94" Type="http://schemas.openxmlformats.org/officeDocument/2006/relationships/image" Target="../media/image102.png"/><Relationship Id="rId95" Type="http://schemas.openxmlformats.org/officeDocument/2006/relationships/image" Target="../media/image103.png"/><Relationship Id="rId96" Type="http://schemas.openxmlformats.org/officeDocument/2006/relationships/image" Target="../media/image104.png"/><Relationship Id="rId97" Type="http://schemas.openxmlformats.org/officeDocument/2006/relationships/image" Target="../media/image105.png"/><Relationship Id="rId98" Type="http://schemas.openxmlformats.org/officeDocument/2006/relationships/image" Target="../media/image106.png"/><Relationship Id="rId99" Type="http://schemas.openxmlformats.org/officeDocument/2006/relationships/image" Target="../media/image107.png"/><Relationship Id="rId20" Type="http://schemas.openxmlformats.org/officeDocument/2006/relationships/image" Target="../media/image29.png"/><Relationship Id="rId21" Type="http://schemas.openxmlformats.org/officeDocument/2006/relationships/image" Target="../media/image30.png"/><Relationship Id="rId22" Type="http://schemas.openxmlformats.org/officeDocument/2006/relationships/image" Target="../media/image31.png"/><Relationship Id="rId23" Type="http://schemas.openxmlformats.org/officeDocument/2006/relationships/image" Target="../media/image32.jpeg"/><Relationship Id="rId24" Type="http://schemas.openxmlformats.org/officeDocument/2006/relationships/image" Target="../media/image33.jpeg"/><Relationship Id="rId25" Type="http://schemas.openxmlformats.org/officeDocument/2006/relationships/image" Target="../media/image34.jpeg"/><Relationship Id="rId26" Type="http://schemas.openxmlformats.org/officeDocument/2006/relationships/image" Target="../media/image35.jpeg"/><Relationship Id="rId27" Type="http://schemas.openxmlformats.org/officeDocument/2006/relationships/image" Target="../media/image36.jpeg"/><Relationship Id="rId28" Type="http://schemas.openxmlformats.org/officeDocument/2006/relationships/image" Target="../media/image37.jpeg"/><Relationship Id="rId29" Type="http://schemas.openxmlformats.org/officeDocument/2006/relationships/image" Target="../media/image38.jpeg"/><Relationship Id="rId40" Type="http://schemas.openxmlformats.org/officeDocument/2006/relationships/image" Target="../media/image49.jpeg"/><Relationship Id="rId41" Type="http://schemas.openxmlformats.org/officeDocument/2006/relationships/image" Target="../media/image50.jpeg"/><Relationship Id="rId42" Type="http://schemas.openxmlformats.org/officeDocument/2006/relationships/image" Target="../media/image51.jpeg"/><Relationship Id="rId43" Type="http://schemas.openxmlformats.org/officeDocument/2006/relationships/image" Target="../media/image52.jpeg"/><Relationship Id="rId44" Type="http://schemas.openxmlformats.org/officeDocument/2006/relationships/image" Target="../media/image53.jpeg"/><Relationship Id="rId45" Type="http://schemas.openxmlformats.org/officeDocument/2006/relationships/image" Target="../media/image54.jpg"/><Relationship Id="rId46" Type="http://schemas.openxmlformats.org/officeDocument/2006/relationships/image" Target="../media/image55.jpeg"/><Relationship Id="rId47" Type="http://schemas.openxmlformats.org/officeDocument/2006/relationships/image" Target="../media/image56.png"/><Relationship Id="rId48" Type="http://schemas.openxmlformats.org/officeDocument/2006/relationships/image" Target="../media/image57.jpeg"/><Relationship Id="rId49" Type="http://schemas.openxmlformats.org/officeDocument/2006/relationships/image" Target="../media/image58.jpeg"/><Relationship Id="rId60" Type="http://schemas.openxmlformats.org/officeDocument/2006/relationships/image" Target="../media/image69.jpeg"/><Relationship Id="rId61" Type="http://schemas.openxmlformats.org/officeDocument/2006/relationships/image" Target="../media/image70.jpg"/><Relationship Id="rId62" Type="http://schemas.openxmlformats.org/officeDocument/2006/relationships/image" Target="../media/image71.png"/><Relationship Id="rId63" Type="http://schemas.openxmlformats.org/officeDocument/2006/relationships/image" Target="../media/image72.jpg"/><Relationship Id="rId64" Type="http://schemas.openxmlformats.org/officeDocument/2006/relationships/image" Target="../media/image73.jpg"/><Relationship Id="rId65" Type="http://schemas.openxmlformats.org/officeDocument/2006/relationships/image" Target="../media/image74.png"/><Relationship Id="rId66" Type="http://schemas.openxmlformats.org/officeDocument/2006/relationships/image" Target="../media/image75.png"/><Relationship Id="rId67" Type="http://schemas.openxmlformats.org/officeDocument/2006/relationships/image" Target="../media/image76.jpg"/><Relationship Id="rId68" Type="http://schemas.openxmlformats.org/officeDocument/2006/relationships/image" Target="../media/image77.jpg"/><Relationship Id="rId69" Type="http://schemas.openxmlformats.org/officeDocument/2006/relationships/image" Target="../media/image78.png"/><Relationship Id="rId100" Type="http://schemas.openxmlformats.org/officeDocument/2006/relationships/image" Target="../media/image108.png"/><Relationship Id="rId80" Type="http://schemas.openxmlformats.org/officeDocument/2006/relationships/image" Target="../media/image88.png"/><Relationship Id="rId81" Type="http://schemas.openxmlformats.org/officeDocument/2006/relationships/image" Target="../media/image89.png"/><Relationship Id="rId82" Type="http://schemas.openxmlformats.org/officeDocument/2006/relationships/image" Target="../media/image90.png"/><Relationship Id="rId83" Type="http://schemas.openxmlformats.org/officeDocument/2006/relationships/image" Target="../media/image91.png"/><Relationship Id="rId84" Type="http://schemas.openxmlformats.org/officeDocument/2006/relationships/image" Target="../media/image92.png"/><Relationship Id="rId85" Type="http://schemas.openxmlformats.org/officeDocument/2006/relationships/image" Target="../media/image93.png"/><Relationship Id="rId86" Type="http://schemas.openxmlformats.org/officeDocument/2006/relationships/image" Target="../media/image94.png"/><Relationship Id="rId87" Type="http://schemas.openxmlformats.org/officeDocument/2006/relationships/image" Target="../media/image95.png"/><Relationship Id="rId88" Type="http://schemas.openxmlformats.org/officeDocument/2006/relationships/image" Target="../media/image96.png"/><Relationship Id="rId89" Type="http://schemas.openxmlformats.org/officeDocument/2006/relationships/image" Target="../media/image9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65530" y="5889790"/>
            <a:ext cx="9890760" cy="11182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6600" b="1" dirty="0">
                <a:solidFill>
                  <a:schemeClr val="bg1"/>
                </a:solidFill>
                <a:latin typeface="微软雅黑" panose="020B0503020204020204" charset="-122"/>
                <a:ea typeface="微软雅黑" panose="020B0503020204020204" charset="-122"/>
              </a:rPr>
              <a:t>商业计划书</a:t>
            </a:r>
            <a:endParaRPr kumimoji="0" lang="zh-CN" altLang="en-US" sz="66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Light"/>
            </a:endParaRPr>
          </a:p>
        </p:txBody>
      </p:sp>
      <p:cxnSp>
        <p:nvCxnSpPr>
          <p:cNvPr id="4" name="直接连接符 3"/>
          <p:cNvCxnSpPr/>
          <p:nvPr/>
        </p:nvCxnSpPr>
        <p:spPr>
          <a:xfrm>
            <a:off x="13395960" y="5908215"/>
            <a:ext cx="0" cy="2376805"/>
          </a:xfrm>
          <a:prstGeom prst="line">
            <a:avLst/>
          </a:prstGeom>
          <a:noFill/>
          <a:ln w="123825" cap="flat" cmpd="sng">
            <a:solidFill>
              <a:srgbClr val="DE6365"/>
            </a:solidFill>
            <a:prstDash val="solid"/>
            <a:miter lim="400000"/>
          </a:ln>
        </p:spPr>
        <p:style>
          <a:lnRef idx="0">
            <a:scrgbClr r="0" g="0" b="0"/>
          </a:lnRef>
          <a:fillRef idx="0">
            <a:scrgbClr r="0" g="0" b="0"/>
          </a:fillRef>
          <a:effectRef idx="0">
            <a:scrgbClr r="0" g="0" b="0"/>
          </a:effectRef>
          <a:fontRef idx="none"/>
        </p:style>
      </p:cxnSp>
      <p:grpSp>
        <p:nvGrpSpPr>
          <p:cNvPr id="7" name="组合 6"/>
          <p:cNvGrpSpPr/>
          <p:nvPr/>
        </p:nvGrpSpPr>
        <p:grpSpPr>
          <a:xfrm>
            <a:off x="13765530" y="7371947"/>
            <a:ext cx="9362440" cy="656590"/>
            <a:chOff x="20804" y="11829"/>
            <a:chExt cx="14744" cy="1034"/>
          </a:xfrm>
        </p:grpSpPr>
        <p:sp>
          <p:nvSpPr>
            <p:cNvPr id="5" name="文本框 4"/>
            <p:cNvSpPr txBox="1"/>
            <p:nvPr/>
          </p:nvSpPr>
          <p:spPr>
            <a:xfrm>
              <a:off x="20804" y="11829"/>
              <a:ext cx="3124" cy="103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Light"/>
                </a:rPr>
                <a:t>制作组</a:t>
              </a:r>
            </a:p>
          </p:txBody>
        </p:sp>
        <p:sp>
          <p:nvSpPr>
            <p:cNvPr id="6" name="文本框 5"/>
            <p:cNvSpPr txBox="1"/>
            <p:nvPr/>
          </p:nvSpPr>
          <p:spPr>
            <a:xfrm>
              <a:off x="23928" y="11829"/>
              <a:ext cx="11620" cy="103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r" defTabSz="825500" rtl="0" fontAlgn="auto" latinLnBrk="0" hangingPunct="0">
                <a:lnSpc>
                  <a:spcPct val="100000"/>
                </a:lnSpc>
                <a:spcBef>
                  <a:spcPts val="0"/>
                </a:spcBef>
                <a:spcAft>
                  <a:spcPts val="0"/>
                </a:spcAft>
                <a:buClrTx/>
                <a:buSzTx/>
                <a:buFontTx/>
                <a:buNone/>
              </a:pPr>
              <a:r>
                <a:rPr lang="zh-CN" altLang="en-US" sz="3600" b="1" dirty="0">
                  <a:solidFill>
                    <a:schemeClr val="bg1"/>
                  </a:solidFill>
                  <a:latin typeface="微软雅黑" panose="020B0503020204020204" charset="-122"/>
                  <a:ea typeface="微软雅黑" panose="020B0503020204020204" charset="-122"/>
                  <a:sym typeface="Helvetica Light"/>
                </a:rPr>
                <a:t>在路上 </a:t>
              </a:r>
              <a:r>
                <a:rPr lang="en-US" altLang="zh-CN" sz="3600" b="1" dirty="0">
                  <a:solidFill>
                    <a:schemeClr val="bg1"/>
                  </a:solidFill>
                  <a:latin typeface="微软雅黑" panose="020B0503020204020204" charset="-122"/>
                  <a:ea typeface="微软雅黑" panose="020B0503020204020204" charset="-122"/>
                  <a:sym typeface="Helvetica Light"/>
                </a:rPr>
                <a:t>— </a:t>
              </a:r>
              <a:r>
                <a:rPr kumimoji="0" lang="zh-CN" altLang="en-US" sz="3600" b="1" i="0" u="none" strike="noStrike" cap="none" spc="0" normalizeH="0" baseline="0" dirty="0">
                  <a:ln>
                    <a:noFill/>
                  </a:ln>
                  <a:solidFill>
                    <a:schemeClr val="bg1"/>
                  </a:solidFill>
                  <a:effectLst/>
                  <a:uFillTx/>
                  <a:latin typeface="微软雅黑" panose="020B0503020204020204" charset="-122"/>
                  <a:ea typeface="微软雅黑" panose="020B0503020204020204" charset="-122"/>
                  <a:sym typeface="Helvetica Light"/>
                </a:rPr>
                <a:t>永远年轻，永远热泪盈眶</a:t>
              </a: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运营动作分析</a:t>
            </a:r>
          </a:p>
        </p:txBody>
      </p:sp>
      <p:pic>
        <p:nvPicPr>
          <p:cNvPr id="4" name="图片 3" descr="时光网11"/>
          <p:cNvPicPr>
            <a:picLocks noChangeAspect="1"/>
          </p:cNvPicPr>
          <p:nvPr/>
        </p:nvPicPr>
        <p:blipFill>
          <a:blip r:embed="rId2"/>
          <a:stretch>
            <a:fillRect/>
          </a:stretch>
        </p:blipFill>
        <p:spPr>
          <a:xfrm>
            <a:off x="5229860" y="1452880"/>
            <a:ext cx="12684125" cy="12174220"/>
          </a:xfrm>
          <a:prstGeom prst="rect">
            <a:avLst/>
          </a:prstGeom>
        </p:spPr>
      </p:pic>
    </p:spTree>
    <p:extLst>
      <p:ext uri="{BB962C8B-B14F-4D97-AF65-F5344CB8AC3E}">
        <p14:creationId xmlns:p14="http://schemas.microsoft.com/office/powerpoint/2010/main" val="4770257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版本迭代分析</a:t>
            </a:r>
          </a:p>
        </p:txBody>
      </p:sp>
      <p:sp>
        <p:nvSpPr>
          <p:cNvPr id="3" name="矩形 2"/>
          <p:cNvSpPr/>
          <p:nvPr/>
        </p:nvSpPr>
        <p:spPr>
          <a:xfrm>
            <a:off x="600075" y="6886575"/>
            <a:ext cx="23244175" cy="428625"/>
          </a:xfrm>
          <a:prstGeom prst="rect">
            <a:avLst/>
          </a:prstGeom>
          <a:solidFill>
            <a:srgbClr val="417696"/>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cxnSp>
        <p:nvCxnSpPr>
          <p:cNvPr id="6" name="直接连接符 5"/>
          <p:cNvCxnSpPr/>
          <p:nvPr/>
        </p:nvCxnSpPr>
        <p:spPr>
          <a:xfrm>
            <a:off x="1434465" y="8434763"/>
            <a:ext cx="0" cy="1600200"/>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7" name="文本框 6"/>
          <p:cNvSpPr txBox="1"/>
          <p:nvPr/>
        </p:nvSpPr>
        <p:spPr>
          <a:xfrm>
            <a:off x="274002" y="10318361"/>
            <a:ext cx="232092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2009.12 App</a:t>
            </a:r>
            <a:r>
              <a:rPr kumimoji="0" lang="zh-CN" altLang="en-US" sz="2000" b="0" i="0" u="none" strike="noStrike" cap="none" spc="0" normalizeH="0" baseline="0" dirty="0">
                <a:ln>
                  <a:noFill/>
                </a:ln>
                <a:solidFill>
                  <a:schemeClr val="bg1"/>
                </a:solidFill>
                <a:effectLst/>
                <a:uFillTx/>
                <a:latin typeface="+mn-ea"/>
                <a:cs typeface="+mn-cs"/>
                <a:sym typeface="Helvetica Light"/>
              </a:rPr>
              <a:t>上线</a:t>
            </a:r>
          </a:p>
        </p:txBody>
      </p:sp>
      <p:sp>
        <p:nvSpPr>
          <p:cNvPr id="26" name="Rounded Rectangle 25"/>
          <p:cNvSpPr/>
          <p:nvPr/>
        </p:nvSpPr>
        <p:spPr>
          <a:xfrm>
            <a:off x="790575" y="6791325"/>
            <a:ext cx="1209675" cy="658336"/>
          </a:xfrm>
          <a:prstGeom prst="roundRect">
            <a:avLst/>
          </a:prstGeom>
          <a:solidFill>
            <a:srgbClr val="DE6365"/>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FFFFFF"/>
                </a:solidFill>
                <a:effectLst/>
                <a:uFillTx/>
                <a:latin typeface="+mn-lt"/>
                <a:ea typeface="+mn-ea"/>
                <a:cs typeface="+mn-cs"/>
                <a:sym typeface="Helvetica Light"/>
              </a:rPr>
              <a:t>2009</a:t>
            </a: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27" name="直接连接符 5"/>
          <p:cNvCxnSpPr/>
          <p:nvPr/>
        </p:nvCxnSpPr>
        <p:spPr>
          <a:xfrm>
            <a:off x="2556828" y="4303006"/>
            <a:ext cx="0" cy="1849676"/>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28" name="文本框 6"/>
          <p:cNvSpPr txBox="1"/>
          <p:nvPr/>
        </p:nvSpPr>
        <p:spPr>
          <a:xfrm>
            <a:off x="1396365" y="3508023"/>
            <a:ext cx="232092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2010.8 </a:t>
            </a:r>
            <a:r>
              <a:rPr kumimoji="0" lang="zh-CN" altLang="en-US" sz="2000" b="0" i="0" u="none" strike="noStrike" cap="none" spc="0" normalizeH="0" baseline="0" dirty="0">
                <a:ln>
                  <a:noFill/>
                </a:ln>
                <a:solidFill>
                  <a:schemeClr val="bg1"/>
                </a:solidFill>
                <a:effectLst/>
                <a:uFillTx/>
                <a:latin typeface="+mn-ea"/>
                <a:cs typeface="+mn-cs"/>
                <a:sym typeface="Helvetica Light"/>
              </a:rPr>
              <a:t>支持</a:t>
            </a:r>
            <a:r>
              <a:rPr kumimoji="0" lang="en-US" altLang="zh-CN" sz="2000" b="0" i="0" u="none" strike="noStrike" cap="none" spc="0" normalizeH="0" baseline="0" dirty="0" err="1">
                <a:ln>
                  <a:noFill/>
                </a:ln>
                <a:solidFill>
                  <a:schemeClr val="bg1"/>
                </a:solidFill>
                <a:effectLst/>
                <a:uFillTx/>
                <a:latin typeface="+mn-ea"/>
                <a:cs typeface="+mn-cs"/>
                <a:sym typeface="Helvetica Light"/>
              </a:rPr>
              <a:t>ipad</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cxnSp>
        <p:nvCxnSpPr>
          <p:cNvPr id="31" name="直接连接符 5"/>
          <p:cNvCxnSpPr/>
          <p:nvPr/>
        </p:nvCxnSpPr>
        <p:spPr>
          <a:xfrm>
            <a:off x="3241041" y="8434763"/>
            <a:ext cx="0" cy="2797998"/>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32" name="文本框 6"/>
          <p:cNvSpPr txBox="1"/>
          <p:nvPr/>
        </p:nvSpPr>
        <p:spPr>
          <a:xfrm>
            <a:off x="2080578" y="11328011"/>
            <a:ext cx="232092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2011.2 </a:t>
            </a:r>
            <a:r>
              <a:rPr kumimoji="0" lang="zh-CN" altLang="en-US" sz="2000" b="0" i="0" u="none" strike="noStrike" cap="none" spc="0" normalizeH="0" baseline="0" dirty="0">
                <a:ln>
                  <a:noFill/>
                </a:ln>
                <a:solidFill>
                  <a:schemeClr val="bg1"/>
                </a:solidFill>
                <a:effectLst/>
                <a:uFillTx/>
                <a:latin typeface="+mn-ea"/>
                <a:cs typeface="+mn-cs"/>
                <a:sym typeface="Helvetica Light"/>
              </a:rPr>
              <a:t>评分写影评</a:t>
            </a:r>
          </a:p>
        </p:txBody>
      </p:sp>
      <p:cxnSp>
        <p:nvCxnSpPr>
          <p:cNvPr id="35" name="直接连接符 5"/>
          <p:cNvCxnSpPr/>
          <p:nvPr/>
        </p:nvCxnSpPr>
        <p:spPr>
          <a:xfrm>
            <a:off x="4030981" y="3086542"/>
            <a:ext cx="0" cy="3066140"/>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36" name="文本框 6"/>
          <p:cNvSpPr txBox="1"/>
          <p:nvPr/>
        </p:nvSpPr>
        <p:spPr>
          <a:xfrm>
            <a:off x="2588578" y="2173035"/>
            <a:ext cx="2780982"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2011.</a:t>
            </a:r>
            <a:r>
              <a:rPr lang="zh-CN" altLang="zh-CN" sz="2000" dirty="0">
                <a:solidFill>
                  <a:schemeClr val="bg1"/>
                </a:solidFill>
                <a:latin typeface="+mn-ea"/>
              </a:rPr>
              <a:t>5</a:t>
            </a:r>
            <a:r>
              <a:rPr kumimoji="0" lang="en-US" altLang="zh-CN" sz="2000" b="0" i="0" u="none" strike="noStrike" cap="none" spc="0" normalizeH="0" baseline="0" dirty="0">
                <a:ln>
                  <a:noFill/>
                </a:ln>
                <a:solidFill>
                  <a:schemeClr val="bg1"/>
                </a:solidFill>
                <a:effectLst/>
                <a:uFillTx/>
                <a:latin typeface="+mn-ea"/>
                <a:cs typeface="+mn-cs"/>
                <a:sym typeface="Helvetica Light"/>
              </a:rPr>
              <a:t> </a:t>
            </a:r>
            <a:r>
              <a:rPr kumimoji="0" lang="zh-CN" altLang="en-US" sz="2000" b="0" i="0" u="none" strike="noStrike" cap="none" spc="0" normalizeH="0" baseline="0" dirty="0">
                <a:ln>
                  <a:noFill/>
                </a:ln>
                <a:solidFill>
                  <a:schemeClr val="bg1"/>
                </a:solidFill>
                <a:effectLst/>
                <a:uFillTx/>
                <a:latin typeface="+mn-ea"/>
                <a:cs typeface="+mn-cs"/>
                <a:sym typeface="Helvetica Light"/>
              </a:rPr>
              <a:t>优化查看影片影院信息相关功能</a:t>
            </a:r>
          </a:p>
        </p:txBody>
      </p:sp>
      <p:sp>
        <p:nvSpPr>
          <p:cNvPr id="38" name="文本框 6"/>
          <p:cNvSpPr txBox="1"/>
          <p:nvPr/>
        </p:nvSpPr>
        <p:spPr>
          <a:xfrm>
            <a:off x="951230" y="7970047"/>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1.0</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39" name="文本框 6"/>
          <p:cNvSpPr txBox="1"/>
          <p:nvPr/>
        </p:nvSpPr>
        <p:spPr>
          <a:xfrm>
            <a:off x="2732723" y="7970047"/>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zh-CN" sz="2000" dirty="0">
                <a:solidFill>
                  <a:schemeClr val="bg1"/>
                </a:solidFill>
                <a:latin typeface="+mn-ea"/>
              </a:rPr>
              <a:t>6</a:t>
            </a:r>
            <a:r>
              <a:rPr kumimoji="0" lang="en-US" altLang="zh-CN" sz="2000" b="0" i="0" u="none" strike="noStrike" cap="none" spc="0" normalizeH="0" baseline="0" dirty="0">
                <a:ln>
                  <a:noFill/>
                </a:ln>
                <a:solidFill>
                  <a:schemeClr val="bg1"/>
                </a:solidFill>
                <a:effectLst/>
                <a:uFillTx/>
                <a:latin typeface="+mn-ea"/>
                <a:cs typeface="+mn-cs"/>
                <a:sym typeface="Helvetica Light"/>
              </a:rPr>
              <a:t>.1</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40" name="文本框 6"/>
          <p:cNvSpPr txBox="1"/>
          <p:nvPr/>
        </p:nvSpPr>
        <p:spPr>
          <a:xfrm>
            <a:off x="2058670" y="6317256"/>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zh-CN" sz="2000" dirty="0">
                <a:solidFill>
                  <a:schemeClr val="bg1"/>
                </a:solidFill>
                <a:latin typeface="+mn-ea"/>
              </a:rPr>
              <a:t>5</a:t>
            </a:r>
            <a:r>
              <a:rPr kumimoji="0" lang="en-US" altLang="zh-CN" sz="2000" b="0" i="0" u="none" strike="noStrike" cap="none" spc="0" normalizeH="0" baseline="0" dirty="0">
                <a:ln>
                  <a:noFill/>
                </a:ln>
                <a:solidFill>
                  <a:schemeClr val="bg1"/>
                </a:solidFill>
                <a:effectLst/>
                <a:uFillTx/>
                <a:latin typeface="+mn-ea"/>
                <a:cs typeface="+mn-cs"/>
                <a:sym typeface="Helvetica Light"/>
              </a:rPr>
              <a:t>.0</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41" name="文本框 6"/>
          <p:cNvSpPr txBox="1"/>
          <p:nvPr/>
        </p:nvSpPr>
        <p:spPr>
          <a:xfrm>
            <a:off x="3522663" y="6317256"/>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zh-CN" sz="2000" dirty="0">
                <a:solidFill>
                  <a:schemeClr val="bg1"/>
                </a:solidFill>
                <a:latin typeface="+mn-ea"/>
              </a:rPr>
              <a:t>6</a:t>
            </a:r>
            <a:r>
              <a:rPr kumimoji="0" lang="en-US" altLang="zh-CN" sz="2000" b="0" i="0" u="none" strike="noStrike" cap="none" spc="0" normalizeH="0" baseline="0" dirty="0">
                <a:ln>
                  <a:noFill/>
                </a:ln>
                <a:solidFill>
                  <a:schemeClr val="bg1"/>
                </a:solidFill>
                <a:effectLst/>
                <a:uFillTx/>
                <a:latin typeface="+mn-ea"/>
                <a:cs typeface="+mn-cs"/>
                <a:sym typeface="Helvetica Light"/>
              </a:rPr>
              <a:t>.2</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cxnSp>
        <p:nvCxnSpPr>
          <p:cNvPr id="43" name="直接连接符 5"/>
          <p:cNvCxnSpPr/>
          <p:nvPr/>
        </p:nvCxnSpPr>
        <p:spPr>
          <a:xfrm>
            <a:off x="5029836" y="8543457"/>
            <a:ext cx="0" cy="1600200"/>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44" name="文本框 6"/>
          <p:cNvSpPr txBox="1"/>
          <p:nvPr/>
        </p:nvSpPr>
        <p:spPr>
          <a:xfrm>
            <a:off x="3869373" y="10273167"/>
            <a:ext cx="2320925"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2011.08 </a:t>
            </a:r>
            <a:r>
              <a:rPr kumimoji="0" lang="zh-CN" altLang="en-US" sz="2000" b="0" i="0" u="none" strike="noStrike" cap="none" spc="0" normalizeH="0" baseline="0" dirty="0">
                <a:ln>
                  <a:noFill/>
                </a:ln>
                <a:solidFill>
                  <a:schemeClr val="bg1"/>
                </a:solidFill>
                <a:effectLst/>
                <a:uFillTx/>
                <a:latin typeface="+mn-ea"/>
                <a:cs typeface="+mn-cs"/>
                <a:sym typeface="Helvetica Light"/>
              </a:rPr>
              <a:t>优化</a:t>
            </a:r>
            <a:r>
              <a:rPr kumimoji="0" lang="en-US" altLang="zh-CN" sz="2000" b="0" i="0" u="none" strike="noStrike" cap="none" spc="0" normalizeH="0" baseline="0" dirty="0">
                <a:ln>
                  <a:noFill/>
                </a:ln>
                <a:solidFill>
                  <a:schemeClr val="bg1"/>
                </a:solidFill>
                <a:effectLst/>
                <a:uFillTx/>
                <a:latin typeface="+mn-ea"/>
                <a:cs typeface="+mn-cs"/>
                <a:sym typeface="Helvetica Light"/>
              </a:rPr>
              <a:t>ios5.0</a:t>
            </a:r>
            <a:r>
              <a:rPr kumimoji="0" lang="zh-CN" altLang="en-US" sz="2000" b="0" i="0" u="none" strike="noStrike" cap="none" spc="0" normalizeH="0" baseline="0" dirty="0">
                <a:ln>
                  <a:noFill/>
                </a:ln>
                <a:solidFill>
                  <a:schemeClr val="bg1"/>
                </a:solidFill>
                <a:effectLst/>
                <a:uFillTx/>
                <a:latin typeface="+mn-ea"/>
                <a:cs typeface="+mn-cs"/>
                <a:sym typeface="Helvetica Light"/>
              </a:rPr>
              <a:t>版本性能</a:t>
            </a:r>
          </a:p>
        </p:txBody>
      </p:sp>
      <p:cxnSp>
        <p:nvCxnSpPr>
          <p:cNvPr id="45" name="直接连接符 5"/>
          <p:cNvCxnSpPr/>
          <p:nvPr/>
        </p:nvCxnSpPr>
        <p:spPr>
          <a:xfrm>
            <a:off x="6899912" y="8543457"/>
            <a:ext cx="0" cy="2797998"/>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46" name="文本框 6"/>
          <p:cNvSpPr txBox="1"/>
          <p:nvPr/>
        </p:nvSpPr>
        <p:spPr>
          <a:xfrm>
            <a:off x="5675949" y="11478179"/>
            <a:ext cx="2320925" cy="102592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2012.4 </a:t>
            </a:r>
            <a:r>
              <a:rPr lang="en-US" altLang="zh-CN" sz="2000" dirty="0">
                <a:solidFill>
                  <a:schemeClr val="bg1"/>
                </a:solidFill>
                <a:latin typeface="+mn-ea"/>
              </a:rPr>
              <a:t> </a:t>
            </a:r>
            <a:r>
              <a:rPr lang="zh-CN" altLang="en-US" sz="2000" dirty="0">
                <a:solidFill>
                  <a:schemeClr val="bg1"/>
                </a:solidFill>
                <a:latin typeface="+mn-ea"/>
              </a:rPr>
              <a:t>增加影院购票功能并支持在线选座方式</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47" name="文本框 6"/>
          <p:cNvSpPr txBox="1"/>
          <p:nvPr/>
        </p:nvSpPr>
        <p:spPr>
          <a:xfrm>
            <a:off x="4514851" y="7970047"/>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6.3</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48" name="文本框 6"/>
          <p:cNvSpPr txBox="1"/>
          <p:nvPr/>
        </p:nvSpPr>
        <p:spPr>
          <a:xfrm>
            <a:off x="6328094" y="7970047"/>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7.0</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49" name="Rounded Rectangle 48"/>
          <p:cNvSpPr/>
          <p:nvPr/>
        </p:nvSpPr>
        <p:spPr>
          <a:xfrm>
            <a:off x="2821306" y="6791325"/>
            <a:ext cx="1209675" cy="658336"/>
          </a:xfrm>
          <a:prstGeom prst="roundRect">
            <a:avLst/>
          </a:prstGeom>
          <a:solidFill>
            <a:srgbClr val="DE6365"/>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FFFFFF"/>
                </a:solidFill>
                <a:effectLst/>
                <a:uFillTx/>
                <a:latin typeface="+mn-lt"/>
                <a:ea typeface="+mn-ea"/>
                <a:cs typeface="+mn-cs"/>
                <a:sym typeface="Helvetica Light"/>
              </a:rPr>
              <a:t>2011</a:t>
            </a: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50" name="直接连接符 5"/>
          <p:cNvCxnSpPr/>
          <p:nvPr/>
        </p:nvCxnSpPr>
        <p:spPr>
          <a:xfrm>
            <a:off x="5870576" y="4365287"/>
            <a:ext cx="0" cy="1849676"/>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51" name="文本框 6"/>
          <p:cNvSpPr txBox="1"/>
          <p:nvPr/>
        </p:nvSpPr>
        <p:spPr>
          <a:xfrm>
            <a:off x="4710113" y="3416416"/>
            <a:ext cx="2320925"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2012.</a:t>
            </a:r>
            <a:r>
              <a:rPr lang="en-US" altLang="zh-CN" sz="2000" dirty="0">
                <a:solidFill>
                  <a:schemeClr val="bg1"/>
                </a:solidFill>
                <a:latin typeface="+mn-ea"/>
              </a:rPr>
              <a:t>1</a:t>
            </a:r>
            <a:r>
              <a:rPr kumimoji="0" lang="en-US" altLang="zh-CN" sz="2000" b="0" i="0" u="none" strike="noStrike" cap="none" spc="0" normalizeH="0" baseline="0" dirty="0">
                <a:ln>
                  <a:noFill/>
                </a:ln>
                <a:solidFill>
                  <a:schemeClr val="bg1"/>
                </a:solidFill>
                <a:effectLst/>
                <a:uFillTx/>
                <a:latin typeface="+mn-ea"/>
                <a:cs typeface="+mn-cs"/>
                <a:sym typeface="Helvetica Light"/>
              </a:rPr>
              <a:t> </a:t>
            </a:r>
            <a:r>
              <a:rPr lang="zh-CN" altLang="en-US" sz="2000" dirty="0">
                <a:solidFill>
                  <a:schemeClr val="bg1"/>
                </a:solidFill>
                <a:latin typeface="+mn-ea"/>
              </a:rPr>
              <a:t>增加给</a:t>
            </a:r>
            <a:r>
              <a:rPr lang="en-US" altLang="zh-CN" sz="2000" dirty="0">
                <a:solidFill>
                  <a:schemeClr val="bg1"/>
                </a:solidFill>
                <a:latin typeface="+mn-ea"/>
              </a:rPr>
              <a:t>app</a:t>
            </a:r>
            <a:r>
              <a:rPr lang="zh-CN" altLang="en-US" sz="2000" dirty="0">
                <a:solidFill>
                  <a:schemeClr val="bg1"/>
                </a:solidFill>
                <a:latin typeface="+mn-ea"/>
              </a:rPr>
              <a:t>打分功能</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cxnSp>
        <p:nvCxnSpPr>
          <p:cNvPr id="52" name="直接连接符 5"/>
          <p:cNvCxnSpPr/>
          <p:nvPr/>
        </p:nvCxnSpPr>
        <p:spPr>
          <a:xfrm>
            <a:off x="7344729" y="3148823"/>
            <a:ext cx="0" cy="3066140"/>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53" name="文本框 6"/>
          <p:cNvSpPr txBox="1"/>
          <p:nvPr/>
        </p:nvSpPr>
        <p:spPr>
          <a:xfrm>
            <a:off x="5902326" y="2235316"/>
            <a:ext cx="2780982"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2012.</a:t>
            </a:r>
            <a:r>
              <a:rPr lang="zh-CN" altLang="zh-CN" sz="2000" dirty="0">
                <a:solidFill>
                  <a:schemeClr val="bg1"/>
                </a:solidFill>
                <a:latin typeface="+mn-ea"/>
              </a:rPr>
              <a:t>5</a:t>
            </a:r>
            <a:r>
              <a:rPr kumimoji="0" lang="en-US" altLang="zh-CN" sz="2000" b="0" i="0" u="none" strike="noStrike" cap="none" spc="0" normalizeH="0" baseline="0" dirty="0">
                <a:ln>
                  <a:noFill/>
                </a:ln>
                <a:solidFill>
                  <a:schemeClr val="bg1"/>
                </a:solidFill>
                <a:effectLst/>
                <a:uFillTx/>
                <a:latin typeface="+mn-ea"/>
                <a:cs typeface="+mn-cs"/>
                <a:sym typeface="Helvetica Light"/>
              </a:rPr>
              <a:t> </a:t>
            </a:r>
            <a:r>
              <a:rPr kumimoji="0" lang="zh-CN" altLang="en-US" sz="2000" b="0" i="0" u="none" strike="noStrike" cap="none" spc="0" normalizeH="0" baseline="0" dirty="0">
                <a:ln>
                  <a:noFill/>
                </a:ln>
                <a:solidFill>
                  <a:schemeClr val="bg1"/>
                </a:solidFill>
                <a:effectLst/>
                <a:uFillTx/>
                <a:latin typeface="+mn-ea"/>
                <a:cs typeface="+mn-cs"/>
                <a:sym typeface="Helvetica Light"/>
              </a:rPr>
              <a:t>增加票务客服电话</a:t>
            </a:r>
          </a:p>
        </p:txBody>
      </p:sp>
      <p:sp>
        <p:nvSpPr>
          <p:cNvPr id="54" name="文本框 6"/>
          <p:cNvSpPr txBox="1"/>
          <p:nvPr/>
        </p:nvSpPr>
        <p:spPr>
          <a:xfrm>
            <a:off x="5372418" y="6317256"/>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CN" sz="2000" dirty="0">
                <a:solidFill>
                  <a:schemeClr val="bg1"/>
                </a:solidFill>
                <a:latin typeface="+mn-ea"/>
              </a:rPr>
              <a:t>6.4.1</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55" name="文本框 6"/>
          <p:cNvSpPr txBox="1"/>
          <p:nvPr/>
        </p:nvSpPr>
        <p:spPr>
          <a:xfrm>
            <a:off x="6836411" y="6317256"/>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7.0.1</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cxnSp>
        <p:nvCxnSpPr>
          <p:cNvPr id="56" name="直接连接符 5"/>
          <p:cNvCxnSpPr/>
          <p:nvPr/>
        </p:nvCxnSpPr>
        <p:spPr>
          <a:xfrm>
            <a:off x="8608063" y="8445500"/>
            <a:ext cx="0" cy="1600200"/>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57" name="文本框 6"/>
          <p:cNvSpPr txBox="1"/>
          <p:nvPr/>
        </p:nvSpPr>
        <p:spPr>
          <a:xfrm>
            <a:off x="7447600" y="10329098"/>
            <a:ext cx="232092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2009.12 App</a:t>
            </a:r>
            <a:r>
              <a:rPr kumimoji="0" lang="zh-CN" altLang="en-US" sz="2000" b="0" i="0" u="none" strike="noStrike" cap="none" spc="0" normalizeH="0" baseline="0" dirty="0">
                <a:ln>
                  <a:noFill/>
                </a:ln>
                <a:solidFill>
                  <a:schemeClr val="bg1"/>
                </a:solidFill>
                <a:effectLst/>
                <a:uFillTx/>
                <a:latin typeface="+mn-ea"/>
                <a:cs typeface="+mn-cs"/>
                <a:sym typeface="Helvetica Light"/>
              </a:rPr>
              <a:t>上线</a:t>
            </a:r>
          </a:p>
        </p:txBody>
      </p:sp>
      <p:sp>
        <p:nvSpPr>
          <p:cNvPr id="58" name="Rounded Rectangle 57"/>
          <p:cNvSpPr/>
          <p:nvPr/>
        </p:nvSpPr>
        <p:spPr>
          <a:xfrm>
            <a:off x="5297488" y="6802062"/>
            <a:ext cx="1209675" cy="658336"/>
          </a:xfrm>
          <a:prstGeom prst="roundRect">
            <a:avLst/>
          </a:prstGeom>
          <a:solidFill>
            <a:srgbClr val="DE6365"/>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FFFFFF"/>
                </a:solidFill>
                <a:effectLst/>
                <a:uFillTx/>
                <a:latin typeface="+mn-lt"/>
                <a:ea typeface="+mn-ea"/>
                <a:cs typeface="+mn-cs"/>
                <a:sym typeface="Helvetica Light"/>
              </a:rPr>
              <a:t>2012</a:t>
            </a: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59" name="直接连接符 5"/>
          <p:cNvCxnSpPr/>
          <p:nvPr/>
        </p:nvCxnSpPr>
        <p:spPr>
          <a:xfrm>
            <a:off x="9746746" y="4248623"/>
            <a:ext cx="0" cy="1849676"/>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60" name="文本框 6"/>
          <p:cNvSpPr txBox="1"/>
          <p:nvPr/>
        </p:nvSpPr>
        <p:spPr>
          <a:xfrm>
            <a:off x="8586283" y="3299752"/>
            <a:ext cx="2320925"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2012.</a:t>
            </a:r>
            <a:r>
              <a:rPr lang="zh-CN" altLang="zh-CN" sz="2000" dirty="0">
                <a:solidFill>
                  <a:schemeClr val="bg1"/>
                </a:solidFill>
                <a:latin typeface="+mn-ea"/>
              </a:rPr>
              <a:t>9</a:t>
            </a:r>
            <a:r>
              <a:rPr kumimoji="0" lang="en-US" altLang="zh-CN" sz="2000" b="0" i="0" u="none" strike="noStrike" cap="none" spc="0" normalizeH="0" baseline="0" dirty="0">
                <a:ln>
                  <a:noFill/>
                </a:ln>
                <a:solidFill>
                  <a:schemeClr val="bg1"/>
                </a:solidFill>
                <a:effectLst/>
                <a:uFillTx/>
                <a:latin typeface="+mn-ea"/>
                <a:cs typeface="+mn-cs"/>
                <a:sym typeface="Helvetica Light"/>
              </a:rPr>
              <a:t> </a:t>
            </a:r>
            <a:r>
              <a:rPr lang="zh-CN" altLang="en-US" sz="2000" dirty="0">
                <a:solidFill>
                  <a:schemeClr val="bg1"/>
                </a:solidFill>
                <a:latin typeface="+mn-ea"/>
              </a:rPr>
              <a:t>增加</a:t>
            </a:r>
            <a:r>
              <a:rPr lang="en-US" altLang="zh-CN" sz="2000" dirty="0" err="1">
                <a:solidFill>
                  <a:schemeClr val="bg1"/>
                </a:solidFill>
                <a:latin typeface="+mn-ea"/>
              </a:rPr>
              <a:t>gps</a:t>
            </a:r>
            <a:r>
              <a:rPr lang="zh-CN" altLang="en-US" sz="2000" dirty="0">
                <a:solidFill>
                  <a:schemeClr val="bg1"/>
                </a:solidFill>
                <a:latin typeface="+mn-ea"/>
              </a:rPr>
              <a:t>自动定位功能</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cxnSp>
        <p:nvCxnSpPr>
          <p:cNvPr id="61" name="直接连接符 5"/>
          <p:cNvCxnSpPr/>
          <p:nvPr/>
        </p:nvCxnSpPr>
        <p:spPr>
          <a:xfrm>
            <a:off x="10414639" y="8445500"/>
            <a:ext cx="0" cy="2797998"/>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62" name="文本框 6"/>
          <p:cNvSpPr txBox="1"/>
          <p:nvPr/>
        </p:nvSpPr>
        <p:spPr>
          <a:xfrm>
            <a:off x="9254176" y="11184860"/>
            <a:ext cx="2320925"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2012.9. </a:t>
            </a:r>
            <a:r>
              <a:rPr kumimoji="0" lang="zh-CN" altLang="en-US" sz="2000" b="0" i="0" u="none" strike="noStrike" cap="none" spc="0" normalizeH="0" baseline="0" dirty="0">
                <a:ln>
                  <a:noFill/>
                </a:ln>
                <a:solidFill>
                  <a:schemeClr val="bg1"/>
                </a:solidFill>
                <a:effectLst/>
                <a:uFillTx/>
                <a:latin typeface="+mn-ea"/>
                <a:cs typeface="+mn-cs"/>
                <a:sym typeface="Helvetica Light"/>
              </a:rPr>
              <a:t>优化选座功能及影片信息展示</a:t>
            </a:r>
          </a:p>
        </p:txBody>
      </p:sp>
      <p:cxnSp>
        <p:nvCxnSpPr>
          <p:cNvPr id="63" name="直接连接符 5"/>
          <p:cNvCxnSpPr/>
          <p:nvPr/>
        </p:nvCxnSpPr>
        <p:spPr>
          <a:xfrm>
            <a:off x="11383729" y="3032159"/>
            <a:ext cx="0" cy="3066140"/>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64" name="文本框 6"/>
          <p:cNvSpPr txBox="1"/>
          <p:nvPr/>
        </p:nvSpPr>
        <p:spPr>
          <a:xfrm>
            <a:off x="9941326" y="2272540"/>
            <a:ext cx="2780982"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2013.</a:t>
            </a:r>
            <a:r>
              <a:rPr lang="zh-CN" altLang="zh-CN" sz="2000" dirty="0">
                <a:solidFill>
                  <a:schemeClr val="bg1"/>
                </a:solidFill>
                <a:latin typeface="+mn-ea"/>
              </a:rPr>
              <a:t>1</a:t>
            </a:r>
            <a:r>
              <a:rPr kumimoji="0" lang="en-US" altLang="zh-CN" sz="2000" b="0" i="0" u="none" strike="noStrike" cap="none" spc="0" normalizeH="0" baseline="0" dirty="0">
                <a:ln>
                  <a:noFill/>
                </a:ln>
                <a:solidFill>
                  <a:schemeClr val="bg1"/>
                </a:solidFill>
                <a:effectLst/>
                <a:uFillTx/>
                <a:latin typeface="+mn-ea"/>
                <a:cs typeface="+mn-cs"/>
                <a:sym typeface="Helvetica Light"/>
              </a:rPr>
              <a:t> </a:t>
            </a:r>
            <a:r>
              <a:rPr kumimoji="0" lang="zh-CN" altLang="en-US" sz="2000" b="0" i="0" u="none" strike="noStrike" cap="none" spc="0" normalizeH="0" baseline="0" dirty="0">
                <a:ln>
                  <a:noFill/>
                </a:ln>
                <a:solidFill>
                  <a:schemeClr val="bg1"/>
                </a:solidFill>
                <a:effectLst/>
                <a:uFillTx/>
                <a:latin typeface="+mn-ea"/>
                <a:cs typeface="+mn-cs"/>
                <a:sym typeface="Helvetica Light"/>
              </a:rPr>
              <a:t>支持</a:t>
            </a:r>
            <a:r>
              <a:rPr kumimoji="0" lang="en-US" altLang="zh-CN" sz="2000" b="0" i="0" u="none" strike="noStrike" cap="none" spc="0" normalizeH="0" baseline="0" dirty="0">
                <a:ln>
                  <a:noFill/>
                </a:ln>
                <a:solidFill>
                  <a:schemeClr val="bg1"/>
                </a:solidFill>
                <a:effectLst/>
                <a:uFillTx/>
                <a:latin typeface="+mn-ea"/>
                <a:cs typeface="+mn-cs"/>
                <a:sym typeface="Helvetica Light"/>
              </a:rPr>
              <a:t>iphone5</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65" name="文本框 6"/>
          <p:cNvSpPr txBox="1"/>
          <p:nvPr/>
        </p:nvSpPr>
        <p:spPr>
          <a:xfrm>
            <a:off x="8124828" y="7970047"/>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zh-CN" sz="2000" dirty="0">
                <a:solidFill>
                  <a:schemeClr val="bg1"/>
                </a:solidFill>
                <a:latin typeface="+mn-ea"/>
              </a:rPr>
              <a:t>7</a:t>
            </a:r>
            <a:r>
              <a:rPr lang="en-US" altLang="zh-CN" sz="2000" dirty="0">
                <a:solidFill>
                  <a:schemeClr val="bg1"/>
                </a:solidFill>
                <a:latin typeface="+mn-ea"/>
              </a:rPr>
              <a:t>.0.5</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66" name="文本框 6"/>
          <p:cNvSpPr txBox="1"/>
          <p:nvPr/>
        </p:nvSpPr>
        <p:spPr>
          <a:xfrm>
            <a:off x="9906321" y="7970047"/>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7.0.7</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67" name="文本框 6"/>
          <p:cNvSpPr txBox="1"/>
          <p:nvPr/>
        </p:nvSpPr>
        <p:spPr>
          <a:xfrm>
            <a:off x="9248588" y="6317256"/>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zh-CN" sz="2000" dirty="0">
                <a:solidFill>
                  <a:schemeClr val="bg1"/>
                </a:solidFill>
                <a:latin typeface="+mn-ea"/>
              </a:rPr>
              <a:t>7</a:t>
            </a:r>
            <a:r>
              <a:rPr lang="en-US" altLang="zh-CN" sz="2000" dirty="0">
                <a:solidFill>
                  <a:schemeClr val="bg1"/>
                </a:solidFill>
                <a:latin typeface="+mn-ea"/>
              </a:rPr>
              <a:t>.0.6</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68" name="文本框 6"/>
          <p:cNvSpPr txBox="1"/>
          <p:nvPr/>
        </p:nvSpPr>
        <p:spPr>
          <a:xfrm>
            <a:off x="10875411" y="6317256"/>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7.1.0</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cxnSp>
        <p:nvCxnSpPr>
          <p:cNvPr id="69" name="直接连接符 5"/>
          <p:cNvCxnSpPr/>
          <p:nvPr/>
        </p:nvCxnSpPr>
        <p:spPr>
          <a:xfrm>
            <a:off x="12203434" y="8554194"/>
            <a:ext cx="0" cy="1600200"/>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70" name="文本框 6"/>
          <p:cNvSpPr txBox="1"/>
          <p:nvPr/>
        </p:nvSpPr>
        <p:spPr>
          <a:xfrm>
            <a:off x="11042971" y="10283904"/>
            <a:ext cx="2320925"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2013.03 </a:t>
            </a:r>
            <a:r>
              <a:rPr kumimoji="0" lang="zh-CN" altLang="en-US" sz="2000" b="0" i="0" u="none" strike="noStrike" cap="none" spc="0" normalizeH="0" baseline="0" dirty="0">
                <a:ln>
                  <a:noFill/>
                </a:ln>
                <a:solidFill>
                  <a:schemeClr val="bg1"/>
                </a:solidFill>
                <a:effectLst/>
                <a:uFillTx/>
                <a:latin typeface="+mn-ea"/>
                <a:cs typeface="+mn-cs"/>
                <a:sym typeface="Helvetica Light"/>
              </a:rPr>
              <a:t>时光网改版</a:t>
            </a:r>
          </a:p>
        </p:txBody>
      </p:sp>
      <p:cxnSp>
        <p:nvCxnSpPr>
          <p:cNvPr id="71" name="直接连接符 5"/>
          <p:cNvCxnSpPr/>
          <p:nvPr/>
        </p:nvCxnSpPr>
        <p:spPr>
          <a:xfrm>
            <a:off x="14010010" y="8554194"/>
            <a:ext cx="0" cy="2797998"/>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72" name="文本框 6"/>
          <p:cNvSpPr txBox="1"/>
          <p:nvPr/>
        </p:nvSpPr>
        <p:spPr>
          <a:xfrm>
            <a:off x="12849547" y="11642804"/>
            <a:ext cx="2320925"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2013.8 </a:t>
            </a:r>
            <a:r>
              <a:rPr lang="en-US" altLang="zh-CN" sz="2000" dirty="0">
                <a:solidFill>
                  <a:schemeClr val="bg1"/>
                </a:solidFill>
                <a:latin typeface="+mn-ea"/>
              </a:rPr>
              <a:t> </a:t>
            </a:r>
            <a:r>
              <a:rPr lang="zh-CN" altLang="en-US" sz="2000" dirty="0">
                <a:solidFill>
                  <a:schemeClr val="bg1"/>
                </a:solidFill>
                <a:latin typeface="+mn-ea"/>
              </a:rPr>
              <a:t>增加支持在线购票的影院数量</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73" name="文本框 6"/>
          <p:cNvSpPr txBox="1"/>
          <p:nvPr/>
        </p:nvSpPr>
        <p:spPr>
          <a:xfrm>
            <a:off x="11688449" y="7970047"/>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8.0.0</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74" name="文本框 6"/>
          <p:cNvSpPr txBox="1"/>
          <p:nvPr/>
        </p:nvSpPr>
        <p:spPr>
          <a:xfrm>
            <a:off x="13501692" y="7970047"/>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8.0.8</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75" name="Rounded Rectangle 74"/>
          <p:cNvSpPr/>
          <p:nvPr/>
        </p:nvSpPr>
        <p:spPr>
          <a:xfrm>
            <a:off x="10174054" y="6736942"/>
            <a:ext cx="1209675" cy="658336"/>
          </a:xfrm>
          <a:prstGeom prst="roundRect">
            <a:avLst/>
          </a:prstGeom>
          <a:solidFill>
            <a:srgbClr val="DE6365"/>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FFFFFF"/>
                </a:solidFill>
                <a:effectLst/>
                <a:uFillTx/>
                <a:latin typeface="+mn-lt"/>
                <a:ea typeface="+mn-ea"/>
                <a:cs typeface="+mn-cs"/>
                <a:sym typeface="Helvetica Light"/>
              </a:rPr>
              <a:t>2013</a:t>
            </a: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76" name="直接连接符 5"/>
          <p:cNvCxnSpPr/>
          <p:nvPr/>
        </p:nvCxnSpPr>
        <p:spPr>
          <a:xfrm>
            <a:off x="13223324" y="4310904"/>
            <a:ext cx="0" cy="1849676"/>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77" name="文本框 6"/>
          <p:cNvSpPr txBox="1"/>
          <p:nvPr/>
        </p:nvSpPr>
        <p:spPr>
          <a:xfrm>
            <a:off x="12062861" y="3362033"/>
            <a:ext cx="2320925"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2013.</a:t>
            </a:r>
            <a:r>
              <a:rPr lang="zh-CN" altLang="zh-CN" sz="2000" dirty="0">
                <a:solidFill>
                  <a:schemeClr val="bg1"/>
                </a:solidFill>
                <a:latin typeface="+mn-ea"/>
              </a:rPr>
              <a:t>5</a:t>
            </a:r>
            <a:r>
              <a:rPr kumimoji="0" lang="en-US" altLang="zh-CN" sz="2000" b="0" i="0" u="none" strike="noStrike" cap="none" spc="0" normalizeH="0" baseline="0" dirty="0">
                <a:ln>
                  <a:noFill/>
                </a:ln>
                <a:solidFill>
                  <a:schemeClr val="bg1"/>
                </a:solidFill>
                <a:effectLst/>
                <a:uFillTx/>
                <a:latin typeface="+mn-ea"/>
                <a:cs typeface="+mn-cs"/>
                <a:sym typeface="Helvetica Light"/>
              </a:rPr>
              <a:t> </a:t>
            </a:r>
            <a:r>
              <a:rPr kumimoji="0" lang="zh-CN" altLang="en-US" sz="2000" b="0" i="0" u="none" strike="noStrike" cap="none" spc="0" normalizeH="0" baseline="0" dirty="0">
                <a:ln>
                  <a:noFill/>
                </a:ln>
                <a:solidFill>
                  <a:schemeClr val="bg1"/>
                </a:solidFill>
                <a:effectLst/>
                <a:uFillTx/>
                <a:latin typeface="+mn-ea"/>
                <a:cs typeface="+mn-cs"/>
                <a:sym typeface="Helvetica Light"/>
              </a:rPr>
              <a:t>即将上映影片支持提前购票</a:t>
            </a:r>
          </a:p>
        </p:txBody>
      </p:sp>
      <p:cxnSp>
        <p:nvCxnSpPr>
          <p:cNvPr id="78" name="直接连接符 5"/>
          <p:cNvCxnSpPr/>
          <p:nvPr/>
        </p:nvCxnSpPr>
        <p:spPr>
          <a:xfrm>
            <a:off x="14697477" y="3094440"/>
            <a:ext cx="0" cy="3066140"/>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79" name="文本框 6"/>
          <p:cNvSpPr txBox="1"/>
          <p:nvPr/>
        </p:nvSpPr>
        <p:spPr>
          <a:xfrm>
            <a:off x="13255074" y="2334821"/>
            <a:ext cx="2780982"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2013.</a:t>
            </a:r>
            <a:r>
              <a:rPr lang="zh-CN" altLang="zh-CN" sz="2000" dirty="0">
                <a:solidFill>
                  <a:schemeClr val="bg1"/>
                </a:solidFill>
                <a:latin typeface="+mn-ea"/>
              </a:rPr>
              <a:t>9</a:t>
            </a:r>
            <a:r>
              <a:rPr kumimoji="0" lang="en-US" altLang="zh-CN" sz="2000" b="0" i="0" u="none" strike="noStrike" cap="none" spc="0" normalizeH="0" baseline="0" dirty="0">
                <a:ln>
                  <a:noFill/>
                </a:ln>
                <a:solidFill>
                  <a:schemeClr val="bg1"/>
                </a:solidFill>
                <a:effectLst/>
                <a:uFillTx/>
                <a:latin typeface="+mn-ea"/>
                <a:cs typeface="+mn-cs"/>
                <a:sym typeface="Helvetica Light"/>
              </a:rPr>
              <a:t> </a:t>
            </a:r>
            <a:r>
              <a:rPr kumimoji="0" lang="zh-CN" altLang="en-US" sz="2000" b="0" i="0" u="none" strike="noStrike" cap="none" spc="0" normalizeH="0" baseline="0" dirty="0">
                <a:ln>
                  <a:noFill/>
                </a:ln>
                <a:solidFill>
                  <a:schemeClr val="bg1"/>
                </a:solidFill>
                <a:effectLst/>
                <a:uFillTx/>
                <a:latin typeface="+mn-ea"/>
                <a:cs typeface="+mn-cs"/>
                <a:sym typeface="Helvetica Light"/>
              </a:rPr>
              <a:t>支持</a:t>
            </a:r>
            <a:r>
              <a:rPr kumimoji="0" lang="en-US" altLang="zh-CN" sz="2000" b="0" i="0" u="none" strike="noStrike" cap="none" spc="0" normalizeH="0" baseline="0" dirty="0">
                <a:ln>
                  <a:noFill/>
                </a:ln>
                <a:solidFill>
                  <a:schemeClr val="bg1"/>
                </a:solidFill>
                <a:effectLst/>
                <a:uFillTx/>
                <a:latin typeface="+mn-ea"/>
                <a:cs typeface="+mn-cs"/>
                <a:sym typeface="Helvetica Light"/>
              </a:rPr>
              <a:t>ios7</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80" name="文本框 6"/>
          <p:cNvSpPr txBox="1"/>
          <p:nvPr/>
        </p:nvSpPr>
        <p:spPr>
          <a:xfrm>
            <a:off x="12725166" y="6317256"/>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8.0.4</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81" name="文本框 6"/>
          <p:cNvSpPr txBox="1"/>
          <p:nvPr/>
        </p:nvSpPr>
        <p:spPr>
          <a:xfrm>
            <a:off x="14189159" y="6317256"/>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8.0.9</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cxnSp>
        <p:nvCxnSpPr>
          <p:cNvPr id="82" name="直接连接符 5"/>
          <p:cNvCxnSpPr/>
          <p:nvPr/>
        </p:nvCxnSpPr>
        <p:spPr>
          <a:xfrm>
            <a:off x="15451783" y="8466513"/>
            <a:ext cx="0" cy="1600200"/>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83" name="文本框 6"/>
          <p:cNvSpPr txBox="1"/>
          <p:nvPr/>
        </p:nvSpPr>
        <p:spPr>
          <a:xfrm>
            <a:off x="14291320" y="10196223"/>
            <a:ext cx="2320925"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2014.8  </a:t>
            </a:r>
            <a:r>
              <a:rPr kumimoji="0" lang="zh-CN" altLang="en-US" sz="2000" b="0" i="0" u="none" strike="noStrike" cap="none" spc="0" normalizeH="0" baseline="0" dirty="0">
                <a:ln>
                  <a:noFill/>
                </a:ln>
                <a:solidFill>
                  <a:schemeClr val="bg1"/>
                </a:solidFill>
                <a:effectLst/>
                <a:uFillTx/>
                <a:latin typeface="+mn-ea"/>
                <a:cs typeface="+mn-cs"/>
                <a:sym typeface="Helvetica Light"/>
              </a:rPr>
              <a:t>增加影院数量线</a:t>
            </a:r>
          </a:p>
        </p:txBody>
      </p:sp>
      <p:cxnSp>
        <p:nvCxnSpPr>
          <p:cNvPr id="84" name="直接连接符 5"/>
          <p:cNvCxnSpPr/>
          <p:nvPr/>
        </p:nvCxnSpPr>
        <p:spPr>
          <a:xfrm>
            <a:off x="16590466" y="4269636"/>
            <a:ext cx="0" cy="1849676"/>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85" name="文本框 6"/>
          <p:cNvSpPr txBox="1"/>
          <p:nvPr/>
        </p:nvSpPr>
        <p:spPr>
          <a:xfrm>
            <a:off x="15430003" y="3474653"/>
            <a:ext cx="232092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2015.2 </a:t>
            </a:r>
            <a:r>
              <a:rPr kumimoji="0" lang="zh-CN" altLang="en-US" sz="2000" b="0" i="0" u="none" strike="noStrike" cap="none" spc="0" normalizeH="0" baseline="0" dirty="0">
                <a:ln>
                  <a:noFill/>
                </a:ln>
                <a:solidFill>
                  <a:schemeClr val="bg1"/>
                </a:solidFill>
                <a:effectLst/>
                <a:uFillTx/>
                <a:latin typeface="+mn-ea"/>
                <a:cs typeface="+mn-cs"/>
                <a:sym typeface="Helvetica Light"/>
              </a:rPr>
              <a:t>全新改版</a:t>
            </a:r>
          </a:p>
        </p:txBody>
      </p:sp>
      <p:cxnSp>
        <p:nvCxnSpPr>
          <p:cNvPr id="86" name="直接连接符 5"/>
          <p:cNvCxnSpPr/>
          <p:nvPr/>
        </p:nvCxnSpPr>
        <p:spPr>
          <a:xfrm>
            <a:off x="17258359" y="8466513"/>
            <a:ext cx="0" cy="2797998"/>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87" name="文本框 6"/>
          <p:cNvSpPr txBox="1"/>
          <p:nvPr/>
        </p:nvSpPr>
        <p:spPr>
          <a:xfrm>
            <a:off x="16097896" y="11205873"/>
            <a:ext cx="2320925"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2015.3. </a:t>
            </a:r>
            <a:r>
              <a:rPr kumimoji="0" lang="zh-CN" altLang="en-US" sz="2000" b="0" i="0" u="none" strike="noStrike" cap="none" spc="0" normalizeH="0" baseline="0" dirty="0">
                <a:ln>
                  <a:noFill/>
                </a:ln>
                <a:solidFill>
                  <a:schemeClr val="bg1"/>
                </a:solidFill>
                <a:effectLst/>
                <a:uFillTx/>
                <a:latin typeface="+mn-ea"/>
                <a:cs typeface="+mn-cs"/>
                <a:sym typeface="Helvetica Light"/>
              </a:rPr>
              <a:t>时光网商城上线</a:t>
            </a:r>
          </a:p>
        </p:txBody>
      </p:sp>
      <p:cxnSp>
        <p:nvCxnSpPr>
          <p:cNvPr id="88" name="直接连接符 5"/>
          <p:cNvCxnSpPr/>
          <p:nvPr/>
        </p:nvCxnSpPr>
        <p:spPr>
          <a:xfrm>
            <a:off x="18227449" y="3053172"/>
            <a:ext cx="0" cy="3066140"/>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89" name="文本框 6"/>
          <p:cNvSpPr txBox="1"/>
          <p:nvPr/>
        </p:nvSpPr>
        <p:spPr>
          <a:xfrm>
            <a:off x="16785046" y="2139665"/>
            <a:ext cx="2780982"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2015.4 </a:t>
            </a:r>
            <a:r>
              <a:rPr kumimoji="0" lang="zh-CN" altLang="en-US" sz="2000" b="0" i="0" u="none" strike="noStrike" cap="none" spc="0" normalizeH="0" baseline="0" dirty="0">
                <a:ln>
                  <a:noFill/>
                </a:ln>
                <a:solidFill>
                  <a:schemeClr val="bg1"/>
                </a:solidFill>
                <a:effectLst/>
                <a:uFillTx/>
                <a:latin typeface="+mn-ea"/>
                <a:cs typeface="+mn-cs"/>
                <a:sym typeface="Helvetica Light"/>
              </a:rPr>
              <a:t>支持</a:t>
            </a:r>
            <a:r>
              <a:rPr kumimoji="0" lang="en-US" altLang="zh-CN" sz="2000" b="0" i="0" u="none" strike="noStrike" cap="none" spc="0" normalizeH="0" baseline="0" dirty="0">
                <a:ln>
                  <a:noFill/>
                </a:ln>
                <a:solidFill>
                  <a:schemeClr val="bg1"/>
                </a:solidFill>
                <a:effectLst/>
                <a:uFillTx/>
                <a:latin typeface="+mn-ea"/>
                <a:cs typeface="+mn-cs"/>
                <a:sym typeface="Helvetica Light"/>
              </a:rPr>
              <a:t>apple watch</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90" name="文本框 6"/>
          <p:cNvSpPr txBox="1"/>
          <p:nvPr/>
        </p:nvSpPr>
        <p:spPr>
          <a:xfrm>
            <a:off x="14968548" y="7991060"/>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8.1.7</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91" name="文本框 6"/>
          <p:cNvSpPr txBox="1"/>
          <p:nvPr/>
        </p:nvSpPr>
        <p:spPr>
          <a:xfrm>
            <a:off x="16750041" y="7991060"/>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zh-CN" sz="2000" dirty="0">
                <a:solidFill>
                  <a:schemeClr val="bg1"/>
                </a:solidFill>
                <a:latin typeface="+mn-ea"/>
              </a:rPr>
              <a:t>9</a:t>
            </a:r>
            <a:r>
              <a:rPr lang="en-US" altLang="zh-CN" sz="2000" dirty="0">
                <a:solidFill>
                  <a:schemeClr val="bg1"/>
                </a:solidFill>
                <a:latin typeface="+mn-ea"/>
              </a:rPr>
              <a:t>.1.0</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92" name="文本框 6"/>
          <p:cNvSpPr txBox="1"/>
          <p:nvPr/>
        </p:nvSpPr>
        <p:spPr>
          <a:xfrm>
            <a:off x="16092308" y="6317256"/>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9.0.0</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93" name="文本框 6"/>
          <p:cNvSpPr txBox="1"/>
          <p:nvPr/>
        </p:nvSpPr>
        <p:spPr>
          <a:xfrm>
            <a:off x="17719131" y="6317256"/>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zh-CN" sz="2000" dirty="0">
                <a:solidFill>
                  <a:schemeClr val="bg1"/>
                </a:solidFill>
                <a:latin typeface="+mn-ea"/>
              </a:rPr>
              <a:t>9</a:t>
            </a:r>
            <a:r>
              <a:rPr lang="en-US" altLang="zh-CN" sz="2000" dirty="0">
                <a:solidFill>
                  <a:schemeClr val="bg1"/>
                </a:solidFill>
                <a:latin typeface="+mn-ea"/>
              </a:rPr>
              <a:t>.1.1</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cxnSp>
        <p:nvCxnSpPr>
          <p:cNvPr id="94" name="直接连接符 5"/>
          <p:cNvCxnSpPr/>
          <p:nvPr/>
        </p:nvCxnSpPr>
        <p:spPr>
          <a:xfrm>
            <a:off x="19047154" y="8575207"/>
            <a:ext cx="0" cy="1600200"/>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95" name="文本框 6"/>
          <p:cNvSpPr txBox="1"/>
          <p:nvPr/>
        </p:nvSpPr>
        <p:spPr>
          <a:xfrm>
            <a:off x="17886691" y="10304917"/>
            <a:ext cx="2320925"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2015.8 </a:t>
            </a:r>
            <a:r>
              <a:rPr kumimoji="0" lang="zh-CN" altLang="en-US" sz="2000" b="0" i="0" u="none" strike="noStrike" cap="none" spc="0" normalizeH="0" baseline="0" dirty="0">
                <a:ln>
                  <a:noFill/>
                </a:ln>
                <a:solidFill>
                  <a:schemeClr val="bg1"/>
                </a:solidFill>
                <a:effectLst/>
                <a:uFillTx/>
                <a:latin typeface="+mn-ea"/>
                <a:cs typeface="+mn-cs"/>
                <a:sym typeface="Helvetica Light"/>
              </a:rPr>
              <a:t>优化购票体验</a:t>
            </a:r>
          </a:p>
        </p:txBody>
      </p:sp>
      <p:cxnSp>
        <p:nvCxnSpPr>
          <p:cNvPr id="96" name="直接连接符 5"/>
          <p:cNvCxnSpPr/>
          <p:nvPr/>
        </p:nvCxnSpPr>
        <p:spPr>
          <a:xfrm>
            <a:off x="20853730" y="8575207"/>
            <a:ext cx="0" cy="2797998"/>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97" name="文本框 6"/>
          <p:cNvSpPr txBox="1"/>
          <p:nvPr/>
        </p:nvSpPr>
        <p:spPr>
          <a:xfrm>
            <a:off x="19693267" y="11663817"/>
            <a:ext cx="2320925"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2015.11 </a:t>
            </a:r>
            <a:r>
              <a:rPr lang="en-US" altLang="zh-CN" sz="2000" dirty="0">
                <a:solidFill>
                  <a:schemeClr val="bg1"/>
                </a:solidFill>
                <a:latin typeface="+mn-ea"/>
              </a:rPr>
              <a:t> </a:t>
            </a:r>
            <a:r>
              <a:rPr lang="zh-CN" altLang="en-US" sz="2000" dirty="0">
                <a:solidFill>
                  <a:schemeClr val="bg1"/>
                </a:solidFill>
                <a:latin typeface="+mn-ea"/>
              </a:rPr>
              <a:t>增加双十一活动</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98" name="文本框 6"/>
          <p:cNvSpPr txBox="1"/>
          <p:nvPr/>
        </p:nvSpPr>
        <p:spPr>
          <a:xfrm>
            <a:off x="18532169" y="7991060"/>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9.1.4</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99" name="文本框 6"/>
          <p:cNvSpPr txBox="1"/>
          <p:nvPr/>
        </p:nvSpPr>
        <p:spPr>
          <a:xfrm>
            <a:off x="20345412" y="7991060"/>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9.1.8</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100" name="Rounded Rectangle 99"/>
          <p:cNvSpPr/>
          <p:nvPr/>
        </p:nvSpPr>
        <p:spPr>
          <a:xfrm>
            <a:off x="15430274" y="6757955"/>
            <a:ext cx="1209675" cy="658336"/>
          </a:xfrm>
          <a:prstGeom prst="roundRect">
            <a:avLst/>
          </a:prstGeom>
          <a:solidFill>
            <a:srgbClr val="DE6365"/>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FFFFFF"/>
                </a:solidFill>
                <a:effectLst/>
                <a:uFillTx/>
                <a:latin typeface="+mn-lt"/>
                <a:ea typeface="+mn-ea"/>
                <a:cs typeface="+mn-cs"/>
                <a:sym typeface="Helvetica Light"/>
              </a:rPr>
              <a:t>2015</a:t>
            </a: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101" name="直接连接符 5"/>
          <p:cNvCxnSpPr/>
          <p:nvPr/>
        </p:nvCxnSpPr>
        <p:spPr>
          <a:xfrm>
            <a:off x="20067044" y="4331917"/>
            <a:ext cx="0" cy="1849676"/>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102" name="文本框 6"/>
          <p:cNvSpPr txBox="1"/>
          <p:nvPr/>
        </p:nvSpPr>
        <p:spPr>
          <a:xfrm>
            <a:off x="18906581" y="3383046"/>
            <a:ext cx="2320925"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2015.9 </a:t>
            </a:r>
            <a:r>
              <a:rPr kumimoji="0" lang="zh-CN" altLang="en-US" sz="2000" b="0" i="0" u="none" strike="noStrike" cap="none" spc="0" normalizeH="0" baseline="0" dirty="0">
                <a:ln>
                  <a:noFill/>
                </a:ln>
                <a:solidFill>
                  <a:schemeClr val="bg1"/>
                </a:solidFill>
                <a:effectLst/>
                <a:uFillTx/>
                <a:latin typeface="+mn-ea"/>
                <a:cs typeface="+mn-cs"/>
                <a:sym typeface="Helvetica Light"/>
              </a:rPr>
              <a:t>增加营销活动</a:t>
            </a:r>
          </a:p>
        </p:txBody>
      </p:sp>
      <p:cxnSp>
        <p:nvCxnSpPr>
          <p:cNvPr id="103" name="直接连接符 5"/>
          <p:cNvCxnSpPr/>
          <p:nvPr/>
        </p:nvCxnSpPr>
        <p:spPr>
          <a:xfrm>
            <a:off x="21541197" y="3115453"/>
            <a:ext cx="0" cy="3066140"/>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104" name="文本框 6"/>
          <p:cNvSpPr txBox="1"/>
          <p:nvPr/>
        </p:nvSpPr>
        <p:spPr>
          <a:xfrm>
            <a:off x="20098794" y="2201946"/>
            <a:ext cx="2780982"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2016.</a:t>
            </a:r>
            <a:r>
              <a:rPr lang="zh-CN" altLang="zh-CN" sz="2000" dirty="0">
                <a:solidFill>
                  <a:schemeClr val="bg1"/>
                </a:solidFill>
                <a:latin typeface="+mn-ea"/>
              </a:rPr>
              <a:t>2</a:t>
            </a:r>
            <a:r>
              <a:rPr kumimoji="0" lang="en-US" altLang="zh-CN" sz="2000" b="0" i="0" u="none" strike="noStrike" cap="none" spc="0" normalizeH="0" baseline="0" dirty="0">
                <a:ln>
                  <a:noFill/>
                </a:ln>
                <a:solidFill>
                  <a:schemeClr val="bg1"/>
                </a:solidFill>
                <a:effectLst/>
                <a:uFillTx/>
                <a:latin typeface="+mn-ea"/>
                <a:cs typeface="+mn-cs"/>
                <a:sym typeface="Helvetica Light"/>
              </a:rPr>
              <a:t>  </a:t>
            </a:r>
            <a:r>
              <a:rPr kumimoji="0" lang="zh-CN" altLang="en-US" sz="2000" b="0" i="0" u="none" strike="noStrike" cap="none" spc="0" normalizeH="0" baseline="0" dirty="0">
                <a:ln>
                  <a:noFill/>
                </a:ln>
                <a:solidFill>
                  <a:schemeClr val="bg1"/>
                </a:solidFill>
                <a:effectLst/>
                <a:uFillTx/>
                <a:latin typeface="+mn-ea"/>
                <a:cs typeface="+mn-cs"/>
                <a:sym typeface="Helvetica Light"/>
              </a:rPr>
              <a:t>优化购票体验及商城营销活动</a:t>
            </a:r>
          </a:p>
        </p:txBody>
      </p:sp>
      <p:sp>
        <p:nvSpPr>
          <p:cNvPr id="105" name="文本框 6"/>
          <p:cNvSpPr txBox="1"/>
          <p:nvPr/>
        </p:nvSpPr>
        <p:spPr>
          <a:xfrm>
            <a:off x="19568886" y="6317256"/>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9.1.6</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106" name="文本框 6"/>
          <p:cNvSpPr txBox="1"/>
          <p:nvPr/>
        </p:nvSpPr>
        <p:spPr>
          <a:xfrm>
            <a:off x="21032879" y="6317256"/>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9.2.0</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cxnSp>
        <p:nvCxnSpPr>
          <p:cNvPr id="107" name="直接连接符 5"/>
          <p:cNvCxnSpPr/>
          <p:nvPr/>
        </p:nvCxnSpPr>
        <p:spPr>
          <a:xfrm>
            <a:off x="22438146" y="8570346"/>
            <a:ext cx="0" cy="1600200"/>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108" name="文本框 6"/>
          <p:cNvSpPr txBox="1"/>
          <p:nvPr/>
        </p:nvSpPr>
        <p:spPr>
          <a:xfrm>
            <a:off x="21277683" y="10300056"/>
            <a:ext cx="2320925"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2016.3 </a:t>
            </a:r>
            <a:r>
              <a:rPr kumimoji="0" lang="zh-CN" altLang="en-US" sz="2000" b="0" i="0" u="none" strike="noStrike" cap="none" spc="0" normalizeH="0" baseline="0" dirty="0">
                <a:ln>
                  <a:noFill/>
                </a:ln>
                <a:solidFill>
                  <a:schemeClr val="bg1"/>
                </a:solidFill>
                <a:effectLst/>
                <a:uFillTx/>
                <a:latin typeface="+mn-ea"/>
                <a:cs typeface="+mn-cs"/>
                <a:sym typeface="Helvetica Light"/>
              </a:rPr>
              <a:t>增加商城营销活动</a:t>
            </a:r>
          </a:p>
        </p:txBody>
      </p:sp>
      <p:sp>
        <p:nvSpPr>
          <p:cNvPr id="111" name="文本框 6"/>
          <p:cNvSpPr txBox="1"/>
          <p:nvPr/>
        </p:nvSpPr>
        <p:spPr>
          <a:xfrm>
            <a:off x="21923161" y="7986199"/>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zh-CN" sz="2000" dirty="0">
                <a:solidFill>
                  <a:schemeClr val="bg1"/>
                </a:solidFill>
                <a:latin typeface="+mn-ea"/>
              </a:rPr>
              <a:t>9</a:t>
            </a:r>
            <a:r>
              <a:rPr lang="en-US" altLang="zh-CN" sz="2000" dirty="0">
                <a:solidFill>
                  <a:schemeClr val="bg1"/>
                </a:solidFill>
                <a:latin typeface="+mn-ea"/>
              </a:rPr>
              <a:t>.2.1</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cxnSp>
        <p:nvCxnSpPr>
          <p:cNvPr id="113" name="直接连接符 5"/>
          <p:cNvCxnSpPr/>
          <p:nvPr/>
        </p:nvCxnSpPr>
        <p:spPr>
          <a:xfrm>
            <a:off x="23083624" y="4294691"/>
            <a:ext cx="0" cy="1849676"/>
          </a:xfrm>
          <a:prstGeom prst="line">
            <a:avLst/>
          </a:prstGeom>
          <a:noFill/>
          <a:ln w="63500" cap="flat">
            <a:solidFill>
              <a:schemeClr val="bg1"/>
            </a:solidFill>
            <a:prstDash val="solid"/>
            <a:miter lim="400000"/>
          </a:ln>
        </p:spPr>
        <p:style>
          <a:lnRef idx="0">
            <a:scrgbClr r="0" g="0" b="0"/>
          </a:lnRef>
          <a:fillRef idx="0">
            <a:scrgbClr r="0" g="0" b="0"/>
          </a:fillRef>
          <a:effectRef idx="0">
            <a:scrgbClr r="0" g="0" b="0"/>
          </a:effectRef>
          <a:fontRef idx="none"/>
        </p:style>
      </p:cxnSp>
      <p:sp>
        <p:nvSpPr>
          <p:cNvPr id="114" name="文本框 6"/>
          <p:cNvSpPr txBox="1"/>
          <p:nvPr/>
        </p:nvSpPr>
        <p:spPr>
          <a:xfrm>
            <a:off x="21923161" y="3409320"/>
            <a:ext cx="2320925" cy="7181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2016.5  </a:t>
            </a:r>
            <a:r>
              <a:rPr kumimoji="0" lang="zh-CN" altLang="en-US" sz="2000" b="0" i="0" u="none" strike="noStrike" cap="none" spc="0" normalizeH="0" baseline="0" dirty="0">
                <a:ln>
                  <a:noFill/>
                </a:ln>
                <a:solidFill>
                  <a:schemeClr val="bg1"/>
                </a:solidFill>
                <a:effectLst/>
                <a:uFillTx/>
                <a:latin typeface="+mn-ea"/>
                <a:cs typeface="+mn-cs"/>
                <a:sym typeface="Helvetica Light"/>
              </a:rPr>
              <a:t>增加营销活动及购票体验优化</a:t>
            </a:r>
          </a:p>
        </p:txBody>
      </p:sp>
      <p:sp>
        <p:nvSpPr>
          <p:cNvPr id="116" name="文本框 6"/>
          <p:cNvSpPr txBox="1"/>
          <p:nvPr/>
        </p:nvSpPr>
        <p:spPr>
          <a:xfrm>
            <a:off x="22585466" y="6317256"/>
            <a:ext cx="1016635" cy="4103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a:ln>
                  <a:noFill/>
                </a:ln>
                <a:solidFill>
                  <a:schemeClr val="bg1"/>
                </a:solidFill>
                <a:effectLst/>
                <a:uFillTx/>
                <a:latin typeface="+mn-ea"/>
                <a:cs typeface="+mn-cs"/>
                <a:sym typeface="Helvetica Light"/>
              </a:rPr>
              <a:t>9.2.5</a:t>
            </a:r>
            <a:endParaRPr kumimoji="0" lang="zh-CN" altLang="en-US" sz="2000" b="0" i="0" u="none" strike="noStrike" cap="none" spc="0" normalizeH="0" baseline="0" dirty="0">
              <a:ln>
                <a:noFill/>
              </a:ln>
              <a:solidFill>
                <a:schemeClr val="bg1"/>
              </a:solidFill>
              <a:effectLst/>
              <a:uFillTx/>
              <a:latin typeface="+mn-ea"/>
              <a:cs typeface="+mn-cs"/>
              <a:sym typeface="Helvetica Light"/>
            </a:endParaRPr>
          </a:p>
        </p:txBody>
      </p:sp>
      <p:sp>
        <p:nvSpPr>
          <p:cNvPr id="117" name="Rounded Rectangle 116"/>
          <p:cNvSpPr/>
          <p:nvPr/>
        </p:nvSpPr>
        <p:spPr>
          <a:xfrm>
            <a:off x="20936359" y="6782503"/>
            <a:ext cx="1209675" cy="658336"/>
          </a:xfrm>
          <a:prstGeom prst="roundRect">
            <a:avLst/>
          </a:prstGeom>
          <a:solidFill>
            <a:srgbClr val="DE6365"/>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FFFFFF"/>
                </a:solidFill>
                <a:effectLst/>
                <a:uFillTx/>
                <a:latin typeface="+mn-lt"/>
                <a:ea typeface="+mn-ea"/>
                <a:cs typeface="+mn-cs"/>
                <a:sym typeface="Helvetica Light"/>
              </a:rPr>
              <a:t>2016</a:t>
            </a: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5953116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用户评论分析</a:t>
            </a:r>
          </a:p>
        </p:txBody>
      </p:sp>
      <p:graphicFrame>
        <p:nvGraphicFramePr>
          <p:cNvPr id="10" name="表格 9"/>
          <p:cNvGraphicFramePr/>
          <p:nvPr/>
        </p:nvGraphicFramePr>
        <p:xfrm>
          <a:off x="1654175" y="3424555"/>
          <a:ext cx="10296525" cy="4391025"/>
        </p:xfrm>
        <a:graphic>
          <a:graphicData uri="http://schemas.openxmlformats.org/drawingml/2006/table">
            <a:tbl>
              <a:tblPr firstRow="1" bandRow="1">
                <a:tableStyleId>{5C22544A-7EE6-4342-B048-85BDC9FD1C3A}</a:tableStyleId>
              </a:tblPr>
              <a:tblGrid>
                <a:gridCol w="2573655">
                  <a:extLst>
                    <a:ext uri="{9D8B030D-6E8A-4147-A177-3AD203B41FA5}">
                      <a16:colId xmlns:a16="http://schemas.microsoft.com/office/drawing/2014/main" xmlns="" val="20000"/>
                    </a:ext>
                  </a:extLst>
                </a:gridCol>
                <a:gridCol w="1878965">
                  <a:extLst>
                    <a:ext uri="{9D8B030D-6E8A-4147-A177-3AD203B41FA5}">
                      <a16:colId xmlns:a16="http://schemas.microsoft.com/office/drawing/2014/main" xmlns="" val="20001"/>
                    </a:ext>
                  </a:extLst>
                </a:gridCol>
                <a:gridCol w="5843905">
                  <a:extLst>
                    <a:ext uri="{9D8B030D-6E8A-4147-A177-3AD203B41FA5}">
                      <a16:colId xmlns:a16="http://schemas.microsoft.com/office/drawing/2014/main" xmlns="" val="20002"/>
                    </a:ext>
                  </a:extLst>
                </a:gridCol>
              </a:tblGrid>
              <a:tr h="635635">
                <a:tc gridSpan="3">
                  <a:txBody>
                    <a:bodyPr/>
                    <a:lstStyle/>
                    <a:p>
                      <a:pPr>
                        <a:buNone/>
                      </a:pPr>
                      <a:r>
                        <a:rPr lang="zh-CN" altLang="en-US" sz="2800" dirty="0">
                          <a:solidFill>
                            <a:schemeClr val="bg1"/>
                          </a:solidFill>
                          <a:latin typeface="+mn-ea"/>
                          <a:ea typeface="+mn-ea"/>
                          <a:sym typeface="+mn-ea"/>
                        </a:rPr>
                        <a:t>不能退票</a:t>
                      </a:r>
                      <a:endParaRPr lang="zh-CN" sz="2800" dirty="0">
                        <a:solidFill>
                          <a:schemeClr val="bg1"/>
                        </a:solidFill>
                        <a:latin typeface="+mn-ea"/>
                        <a:ea typeface="+mn-ea"/>
                      </a:endParaRPr>
                    </a:p>
                  </a:txBody>
                  <a:tcPr anchor="ctr">
                    <a:solidFill>
                      <a:srgbClr val="417696"/>
                    </a:solidFill>
                  </a:tcPr>
                </a:tc>
                <a:tc hMerge="1">
                  <a:txBody>
                    <a:bodyPr/>
                    <a:lstStyle/>
                    <a:p>
                      <a:endParaRPr lang="zh-CN"/>
                    </a:p>
                  </a:txBody>
                  <a:tcPr anchor="ctr">
                    <a:solidFill>
                      <a:srgbClr val="4A5364"/>
                    </a:solidFill>
                  </a:tcPr>
                </a:tc>
                <a:tc hMerge="1">
                  <a:txBody>
                    <a:bodyPr/>
                    <a:lstStyle/>
                    <a:p>
                      <a:endParaRPr lang="zh-CN"/>
                    </a:p>
                  </a:txBody>
                  <a:tcPr anchor="ctr">
                    <a:solidFill>
                      <a:srgbClr val="4A5364"/>
                    </a:solidFill>
                  </a:tcPr>
                </a:tc>
                <a:extLst>
                  <a:ext uri="{0D108BD9-81ED-4DB2-BD59-A6C34878D82A}">
                    <a16:rowId xmlns:a16="http://schemas.microsoft.com/office/drawing/2014/main" xmlns="" val="10000"/>
                  </a:ext>
                </a:extLst>
              </a:tr>
              <a:tr h="659765">
                <a:tc>
                  <a:txBody>
                    <a:bodyPr/>
                    <a:lstStyle/>
                    <a:p>
                      <a:pPr>
                        <a:buNone/>
                      </a:pPr>
                      <a:r>
                        <a:rPr lang="zh-CN" altLang="en-US" sz="2000">
                          <a:solidFill>
                            <a:schemeClr val="bg1"/>
                          </a:solidFill>
                          <a:latin typeface="+mn-ea"/>
                          <a:ea typeface="+mn-ea"/>
                        </a:rPr>
                        <a:t>星级</a:t>
                      </a:r>
                    </a:p>
                  </a:txBody>
                  <a:tcPr anchor="ctr">
                    <a:solidFill>
                      <a:srgbClr val="4A5364"/>
                    </a:solidFill>
                  </a:tcPr>
                </a:tc>
                <a:tc>
                  <a:txBody>
                    <a:bodyPr/>
                    <a:lstStyle/>
                    <a:p>
                      <a:pPr>
                        <a:buNone/>
                      </a:pPr>
                      <a:r>
                        <a:rPr lang="zh-CN" sz="2000">
                          <a:solidFill>
                            <a:schemeClr val="bg1"/>
                          </a:solidFill>
                          <a:latin typeface="+mn-ea"/>
                          <a:ea typeface="+mn-ea"/>
                        </a:rPr>
                        <a:t>用户名</a:t>
                      </a:r>
                    </a:p>
                  </a:txBody>
                  <a:tcPr anchor="ctr">
                    <a:solidFill>
                      <a:srgbClr val="4A5364"/>
                    </a:solidFill>
                  </a:tcPr>
                </a:tc>
                <a:tc>
                  <a:txBody>
                    <a:bodyPr/>
                    <a:lstStyle/>
                    <a:p>
                      <a:pPr>
                        <a:buNone/>
                      </a:pPr>
                      <a:r>
                        <a:rPr lang="zh-CN" sz="2000">
                          <a:solidFill>
                            <a:schemeClr val="bg1"/>
                          </a:solidFill>
                          <a:latin typeface="+mn-ea"/>
                          <a:ea typeface="+mn-ea"/>
                        </a:rPr>
                        <a:t>评价</a:t>
                      </a:r>
                    </a:p>
                  </a:txBody>
                  <a:tcPr anchor="ctr">
                    <a:solidFill>
                      <a:srgbClr val="4A5364"/>
                    </a:solidFill>
                  </a:tcPr>
                </a:tc>
                <a:extLst>
                  <a:ext uri="{0D108BD9-81ED-4DB2-BD59-A6C34878D82A}">
                    <a16:rowId xmlns:a16="http://schemas.microsoft.com/office/drawing/2014/main" xmlns="" val="10001"/>
                  </a:ext>
                </a:extLst>
              </a:tr>
              <a:tr h="1296035">
                <a:tc>
                  <a:txBody>
                    <a:bodyPr/>
                    <a:lstStyle/>
                    <a:p>
                      <a:pPr>
                        <a:buNone/>
                      </a:pPr>
                      <a:r>
                        <a:rPr lang="en-US" altLang="zh-CN" sz="2000" dirty="0">
                          <a:solidFill>
                            <a:schemeClr val="bg1"/>
                          </a:solidFill>
                          <a:latin typeface="+mn-ea"/>
                          <a:ea typeface="+mn-ea"/>
                        </a:rPr>
                        <a:t>2</a:t>
                      </a:r>
                      <a:r>
                        <a:rPr lang="zh-CN" altLang="en-US" sz="2000" dirty="0">
                          <a:solidFill>
                            <a:schemeClr val="bg1"/>
                          </a:solidFill>
                          <a:latin typeface="+mn-ea"/>
                          <a:ea typeface="+mn-ea"/>
                        </a:rPr>
                        <a:t>星</a:t>
                      </a:r>
                    </a:p>
                  </a:txBody>
                  <a:tcPr anchor="ctr">
                    <a:noFill/>
                  </a:tcPr>
                </a:tc>
                <a:tc>
                  <a:txBody>
                    <a:bodyPr/>
                    <a:lstStyle/>
                    <a:p>
                      <a:pPr>
                        <a:buNone/>
                      </a:pPr>
                      <a:r>
                        <a:rPr lang="zh-CN" altLang="en-US" sz="2000" b="0" i="0" u="none" strike="noStrike" cap="none" spc="0" baseline="0" dirty="0">
                          <a:ln>
                            <a:noFill/>
                          </a:ln>
                          <a:solidFill>
                            <a:schemeClr val="bg1"/>
                          </a:solidFill>
                          <a:uFillTx/>
                          <a:latin typeface="+mn-ea"/>
                          <a:ea typeface="+mn-ea"/>
                          <a:cs typeface="+mn-cs"/>
                          <a:sym typeface="Helvetica Light"/>
                        </a:rPr>
                        <a:t>东方明珠</a:t>
                      </a:r>
                      <a:endParaRPr lang="en-US" altLang="zh-CN" sz="2000" dirty="0">
                        <a:solidFill>
                          <a:schemeClr val="bg1"/>
                        </a:solidFill>
                        <a:latin typeface="+mn-ea"/>
                        <a:ea typeface="+mn-ea"/>
                      </a:endParaRPr>
                    </a:p>
                  </a:txBody>
                  <a:tcPr anchor="ctr">
                    <a:noFill/>
                  </a:tcPr>
                </a:tc>
                <a:tc>
                  <a:txBody>
                    <a:bodyPr/>
                    <a:lstStyle/>
                    <a:p>
                      <a:pPr>
                        <a:buNone/>
                      </a:pPr>
                      <a:r>
                        <a:rPr lang="zh-CN" altLang="en-US" sz="2000" b="0" i="0" u="none" strike="noStrike" cap="none" spc="0" baseline="0" dirty="0">
                          <a:ln>
                            <a:noFill/>
                          </a:ln>
                          <a:solidFill>
                            <a:schemeClr val="bg1"/>
                          </a:solidFill>
                          <a:uFillTx/>
                          <a:latin typeface="+mn-ea"/>
                          <a:ea typeface="+mn-ea"/>
                          <a:cs typeface="+mn-cs"/>
                          <a:sym typeface="Helvetica Light"/>
                        </a:rPr>
                        <a:t>非常坑爹的软件，买错了，既不能退也不能换，连时间场次都还不了，强迫消费！准备卸载不用了。</a:t>
                      </a:r>
                      <a:endParaRPr lang="zh-CN" altLang="en-US" sz="2000" dirty="0">
                        <a:solidFill>
                          <a:schemeClr val="bg1"/>
                        </a:solidFill>
                        <a:effectLst/>
                        <a:latin typeface="+mn-ea"/>
                        <a:ea typeface="+mn-ea"/>
                        <a:sym typeface="Helvetica Light"/>
                      </a:endParaRPr>
                    </a:p>
                  </a:txBody>
                  <a:tcPr anchor="ctr">
                    <a:noFill/>
                  </a:tcPr>
                </a:tc>
                <a:extLst>
                  <a:ext uri="{0D108BD9-81ED-4DB2-BD59-A6C34878D82A}">
                    <a16:rowId xmlns:a16="http://schemas.microsoft.com/office/drawing/2014/main" xmlns="" val="10002"/>
                  </a:ext>
                </a:extLst>
              </a:tr>
              <a:tr h="899795">
                <a:tc>
                  <a:txBody>
                    <a:bodyPr/>
                    <a:lstStyle/>
                    <a:p>
                      <a:pPr>
                        <a:buNone/>
                      </a:pPr>
                      <a:r>
                        <a:rPr lang="en-US" altLang="zh-CN" sz="2000" dirty="0">
                          <a:solidFill>
                            <a:schemeClr val="bg1"/>
                          </a:solidFill>
                          <a:latin typeface="+mn-ea"/>
                          <a:ea typeface="+mn-ea"/>
                        </a:rPr>
                        <a:t>1</a:t>
                      </a:r>
                      <a:r>
                        <a:rPr lang="zh-CN" altLang="en-US" sz="2000" dirty="0">
                          <a:solidFill>
                            <a:schemeClr val="bg1"/>
                          </a:solidFill>
                          <a:latin typeface="+mn-ea"/>
                          <a:ea typeface="+mn-ea"/>
                        </a:rPr>
                        <a:t>星</a:t>
                      </a:r>
                      <a:endParaRPr lang="zh-CN" sz="2000" dirty="0">
                        <a:solidFill>
                          <a:schemeClr val="bg1"/>
                        </a:solidFill>
                        <a:latin typeface="+mn-ea"/>
                        <a:ea typeface="+mn-ea"/>
                      </a:endParaRPr>
                    </a:p>
                  </a:txBody>
                  <a:tcPr anchor="ctr">
                    <a:noFill/>
                  </a:tcPr>
                </a:tc>
                <a:tc>
                  <a:txBody>
                    <a:bodyPr/>
                    <a:lstStyle/>
                    <a:p>
                      <a:pPr>
                        <a:buNone/>
                      </a:pPr>
                      <a:r>
                        <a:rPr lang="zh-CN" altLang="en-US" sz="2000" b="0" i="0" u="none" strike="noStrike" cap="none" spc="0" baseline="0" dirty="0">
                          <a:ln>
                            <a:noFill/>
                          </a:ln>
                          <a:solidFill>
                            <a:schemeClr val="bg1"/>
                          </a:solidFill>
                          <a:uFillTx/>
                          <a:latin typeface="+mn-ea"/>
                          <a:ea typeface="+mn-ea"/>
                          <a:cs typeface="+mn-cs"/>
                          <a:sym typeface="Helvetica Light"/>
                        </a:rPr>
                        <a:t>猫多肉</a:t>
                      </a:r>
                      <a:endParaRPr lang="zh-CN" sz="2000" dirty="0">
                        <a:solidFill>
                          <a:schemeClr val="bg1"/>
                        </a:solidFill>
                        <a:latin typeface="+mn-ea"/>
                        <a:ea typeface="+mn-ea"/>
                      </a:endParaRPr>
                    </a:p>
                  </a:txBody>
                  <a:tcPr anchor="ctr">
                    <a:noFill/>
                  </a:tcPr>
                </a:tc>
                <a:tc>
                  <a:txBody>
                    <a:bodyPr/>
                    <a:lstStyle/>
                    <a:p>
                      <a:r>
                        <a:rPr lang="zh-CN" altLang="en-US" sz="2000" dirty="0">
                          <a:solidFill>
                            <a:schemeClr val="bg1"/>
                          </a:solidFill>
                          <a:latin typeface="+mn-ea"/>
                          <a:ea typeface="+mn-ea"/>
                        </a:rPr>
                        <a:t>垃圾网站，订错票了还不能退换，不能退款也让换嘛，不晓得这个网站黑了多少钱，一不小心都订错</a:t>
                      </a:r>
                    </a:p>
                  </a:txBody>
                  <a:tcPr marL="76200" marR="76200" marT="0" marB="0" anchor="ctr">
                    <a:noFill/>
                  </a:tcPr>
                </a:tc>
                <a:extLst>
                  <a:ext uri="{0D108BD9-81ED-4DB2-BD59-A6C34878D82A}">
                    <a16:rowId xmlns:a16="http://schemas.microsoft.com/office/drawing/2014/main" xmlns="" val="10003"/>
                  </a:ext>
                </a:extLst>
              </a:tr>
              <a:tr h="899795">
                <a:tc>
                  <a:txBody>
                    <a:bodyPr/>
                    <a:lstStyle/>
                    <a:p>
                      <a:pPr>
                        <a:buNone/>
                      </a:pPr>
                      <a:r>
                        <a:rPr lang="en-US" altLang="zh-CN" sz="2000" dirty="0">
                          <a:solidFill>
                            <a:schemeClr val="bg1"/>
                          </a:solidFill>
                          <a:latin typeface="+mn-ea"/>
                          <a:ea typeface="+mn-ea"/>
                        </a:rPr>
                        <a:t>1</a:t>
                      </a:r>
                      <a:r>
                        <a:rPr lang="zh-CN" altLang="en-US" sz="2000" dirty="0">
                          <a:solidFill>
                            <a:schemeClr val="bg1"/>
                          </a:solidFill>
                          <a:latin typeface="+mn-ea"/>
                          <a:ea typeface="+mn-ea"/>
                        </a:rPr>
                        <a:t>星</a:t>
                      </a:r>
                    </a:p>
                  </a:txBody>
                  <a:tcPr anchor="ctr">
                    <a:noFill/>
                  </a:tcPr>
                </a:tc>
                <a:tc>
                  <a:txBody>
                    <a:bodyPr/>
                    <a:lstStyle/>
                    <a:p>
                      <a:pPr>
                        <a:buNone/>
                      </a:pPr>
                      <a:r>
                        <a:rPr lang="en-US" altLang="zh-CN" sz="2000" b="0" i="0" u="none" strike="noStrike" cap="none" spc="0" baseline="0" dirty="0">
                          <a:ln>
                            <a:noFill/>
                          </a:ln>
                          <a:solidFill>
                            <a:schemeClr val="bg1"/>
                          </a:solidFill>
                          <a:uFillTx/>
                          <a:latin typeface="+mn-ea"/>
                          <a:ea typeface="+mn-ea"/>
                          <a:cs typeface="+mn-cs"/>
                          <a:sym typeface="Helvetica Light"/>
                        </a:rPr>
                        <a:t>12845</a:t>
                      </a:r>
                      <a:r>
                        <a:rPr lang="zh-CN" altLang="en-US" sz="2000" b="0" i="0" u="none" strike="noStrike" cap="none" spc="0" baseline="0" dirty="0">
                          <a:ln>
                            <a:noFill/>
                          </a:ln>
                          <a:solidFill>
                            <a:schemeClr val="bg1"/>
                          </a:solidFill>
                          <a:uFillTx/>
                          <a:latin typeface="+mn-ea"/>
                          <a:ea typeface="+mn-ea"/>
                          <a:cs typeface="+mn-cs"/>
                          <a:sym typeface="Helvetica Light"/>
                        </a:rPr>
                        <a:t>好快过了头闾他了</a:t>
                      </a:r>
                      <a:endParaRPr lang="zh-CN" altLang="en-US" sz="2000" dirty="0">
                        <a:solidFill>
                          <a:schemeClr val="bg1"/>
                        </a:solidFill>
                        <a:latin typeface="+mn-ea"/>
                        <a:ea typeface="+mn-ea"/>
                      </a:endParaRPr>
                    </a:p>
                  </a:txBody>
                  <a:tcPr anchor="ctr">
                    <a:noFill/>
                  </a:tcPr>
                </a:tc>
                <a:tc>
                  <a:txBody>
                    <a:bodyPr/>
                    <a:lstStyle/>
                    <a:p>
                      <a:pPr>
                        <a:buNone/>
                      </a:pPr>
                      <a:r>
                        <a:rPr lang="zh-CN" altLang="en-US" sz="2000" b="0" i="0" u="none" strike="noStrike" cap="none" spc="0" baseline="0" dirty="0">
                          <a:ln>
                            <a:noFill/>
                          </a:ln>
                          <a:solidFill>
                            <a:schemeClr val="bg1"/>
                          </a:solidFill>
                          <a:uFillTx/>
                          <a:latin typeface="+mn-ea"/>
                          <a:ea typeface="+mn-ea"/>
                          <a:cs typeface="+mn-cs"/>
                          <a:sym typeface="Helvetica Light"/>
                        </a:rPr>
                        <a:t>非常垃圾得软件。买了票发现比别家的贵好多。居然还不让退票。这就是一个坑钱的。还不让发评论。</a:t>
                      </a:r>
                      <a:endParaRPr lang="zh-CN" altLang="en-US" sz="2000" dirty="0">
                        <a:solidFill>
                          <a:schemeClr val="bg1"/>
                        </a:solidFill>
                        <a:latin typeface="+mn-ea"/>
                        <a:ea typeface="+mn-ea"/>
                      </a:endParaRPr>
                    </a:p>
                  </a:txBody>
                  <a:tcPr anchor="ctr">
                    <a:noFill/>
                  </a:tcPr>
                </a:tc>
                <a:extLst>
                  <a:ext uri="{0D108BD9-81ED-4DB2-BD59-A6C34878D82A}">
                    <a16:rowId xmlns:a16="http://schemas.microsoft.com/office/drawing/2014/main" xmlns="" val="10004"/>
                  </a:ext>
                </a:extLst>
              </a:tr>
            </a:tbl>
          </a:graphicData>
        </a:graphic>
      </p:graphicFrame>
      <p:sp>
        <p:nvSpPr>
          <p:cNvPr id="11" name="文本框 10"/>
          <p:cNvSpPr txBox="1"/>
          <p:nvPr/>
        </p:nvSpPr>
        <p:spPr>
          <a:xfrm>
            <a:off x="1654175" y="2298264"/>
            <a:ext cx="20169505"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Light"/>
              </a:rPr>
              <a:t>差评信息：主要集中在不能退票，票价</a:t>
            </a:r>
            <a:r>
              <a:rPr lang="zh-CN" altLang="en-US" sz="2800" dirty="0">
                <a:solidFill>
                  <a:schemeClr val="bg1"/>
                </a:solidFill>
                <a:latin typeface="微软雅黑" panose="020B0503020204020204" charset="-122"/>
                <a:ea typeface="微软雅黑" panose="020B0503020204020204" charset="-122"/>
              </a:rPr>
              <a:t>贵</a:t>
            </a:r>
            <a:r>
              <a:rPr kumimoji="0" lang="zh-CN" altLang="en-US" sz="2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Light"/>
              </a:rPr>
              <a:t>，闪退</a:t>
            </a:r>
            <a:r>
              <a:rPr kumimoji="0" lang="en-US" altLang="zh-CN" sz="2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Light"/>
              </a:rPr>
              <a:t>/</a:t>
            </a:r>
            <a:r>
              <a:rPr kumimoji="0" lang="zh-CN" altLang="en-US" sz="2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Light"/>
              </a:rPr>
              <a:t>卡死，商城服务差</a:t>
            </a:r>
          </a:p>
        </p:txBody>
      </p:sp>
      <p:graphicFrame>
        <p:nvGraphicFramePr>
          <p:cNvPr id="25" name="表格 24"/>
          <p:cNvGraphicFramePr/>
          <p:nvPr/>
        </p:nvGraphicFramePr>
        <p:xfrm>
          <a:off x="12720320" y="3424555"/>
          <a:ext cx="10296525" cy="4801870"/>
        </p:xfrm>
        <a:graphic>
          <a:graphicData uri="http://schemas.openxmlformats.org/drawingml/2006/table">
            <a:tbl>
              <a:tblPr firstRow="1" bandRow="1">
                <a:tableStyleId>{5C22544A-7EE6-4342-B048-85BDC9FD1C3A}</a:tableStyleId>
              </a:tblPr>
              <a:tblGrid>
                <a:gridCol w="2573655">
                  <a:extLst>
                    <a:ext uri="{9D8B030D-6E8A-4147-A177-3AD203B41FA5}">
                      <a16:colId xmlns:a16="http://schemas.microsoft.com/office/drawing/2014/main" xmlns="" val="20000"/>
                    </a:ext>
                  </a:extLst>
                </a:gridCol>
                <a:gridCol w="1878965">
                  <a:extLst>
                    <a:ext uri="{9D8B030D-6E8A-4147-A177-3AD203B41FA5}">
                      <a16:colId xmlns:a16="http://schemas.microsoft.com/office/drawing/2014/main" xmlns="" val="20001"/>
                    </a:ext>
                  </a:extLst>
                </a:gridCol>
                <a:gridCol w="5843905">
                  <a:extLst>
                    <a:ext uri="{9D8B030D-6E8A-4147-A177-3AD203B41FA5}">
                      <a16:colId xmlns:a16="http://schemas.microsoft.com/office/drawing/2014/main" xmlns="" val="20002"/>
                    </a:ext>
                  </a:extLst>
                </a:gridCol>
              </a:tblGrid>
              <a:tr h="635635">
                <a:tc gridSpan="3">
                  <a:txBody>
                    <a:bodyPr/>
                    <a:lstStyle/>
                    <a:p>
                      <a:pPr>
                        <a:buNone/>
                      </a:pPr>
                      <a:r>
                        <a:rPr lang="zh-CN" altLang="en-US" sz="2800" dirty="0">
                          <a:solidFill>
                            <a:schemeClr val="bg1"/>
                          </a:solidFill>
                          <a:latin typeface="微软雅黑" panose="020B0503020204020204" charset="-122"/>
                          <a:ea typeface="微软雅黑" panose="020B0503020204020204" charset="-122"/>
                        </a:rPr>
                        <a:t>票价比其他平台贵</a:t>
                      </a:r>
                      <a:endParaRPr lang="zh-CN" sz="2800" dirty="0">
                        <a:solidFill>
                          <a:schemeClr val="bg1"/>
                        </a:solidFill>
                        <a:latin typeface="微软雅黑" panose="020B0503020204020204" charset="-122"/>
                        <a:ea typeface="微软雅黑" panose="020B0503020204020204" charset="-122"/>
                      </a:endParaRPr>
                    </a:p>
                  </a:txBody>
                  <a:tcPr anchor="ctr">
                    <a:solidFill>
                      <a:srgbClr val="417696"/>
                    </a:solidFill>
                  </a:tcPr>
                </a:tc>
                <a:tc hMerge="1">
                  <a:txBody>
                    <a:bodyPr/>
                    <a:lstStyle/>
                    <a:p>
                      <a:endParaRPr lang="zh-CN"/>
                    </a:p>
                  </a:txBody>
                  <a:tcPr anchor="ctr">
                    <a:solidFill>
                      <a:srgbClr val="4A5364"/>
                    </a:solidFill>
                  </a:tcPr>
                </a:tc>
                <a:tc hMerge="1">
                  <a:txBody>
                    <a:bodyPr/>
                    <a:lstStyle/>
                    <a:p>
                      <a:endParaRPr lang="zh-CN"/>
                    </a:p>
                  </a:txBody>
                  <a:tcPr anchor="ctr">
                    <a:solidFill>
                      <a:srgbClr val="4A5364"/>
                    </a:solidFill>
                  </a:tcPr>
                </a:tc>
                <a:extLst>
                  <a:ext uri="{0D108BD9-81ED-4DB2-BD59-A6C34878D82A}">
                    <a16:rowId xmlns:a16="http://schemas.microsoft.com/office/drawing/2014/main" xmlns="" val="10000"/>
                  </a:ext>
                </a:extLst>
              </a:tr>
              <a:tr h="659765">
                <a:tc>
                  <a:txBody>
                    <a:bodyPr/>
                    <a:lstStyle/>
                    <a:p>
                      <a:pPr>
                        <a:buNone/>
                      </a:pPr>
                      <a:r>
                        <a:rPr lang="zh-CN" altLang="en-US" sz="2000">
                          <a:solidFill>
                            <a:schemeClr val="bg1"/>
                          </a:solidFill>
                          <a:latin typeface="+mn-ea"/>
                          <a:ea typeface="+mn-ea"/>
                        </a:rPr>
                        <a:t>星级</a:t>
                      </a:r>
                    </a:p>
                  </a:txBody>
                  <a:tcPr anchor="ctr">
                    <a:solidFill>
                      <a:srgbClr val="4A5364"/>
                    </a:solidFill>
                  </a:tcPr>
                </a:tc>
                <a:tc>
                  <a:txBody>
                    <a:bodyPr/>
                    <a:lstStyle/>
                    <a:p>
                      <a:pPr>
                        <a:buNone/>
                      </a:pPr>
                      <a:r>
                        <a:rPr lang="zh-CN" sz="2000">
                          <a:solidFill>
                            <a:schemeClr val="bg1"/>
                          </a:solidFill>
                          <a:latin typeface="+mn-ea"/>
                          <a:ea typeface="+mn-ea"/>
                        </a:rPr>
                        <a:t>用户名</a:t>
                      </a:r>
                    </a:p>
                  </a:txBody>
                  <a:tcPr anchor="ctr">
                    <a:solidFill>
                      <a:srgbClr val="4A5364"/>
                    </a:solidFill>
                  </a:tcPr>
                </a:tc>
                <a:tc>
                  <a:txBody>
                    <a:bodyPr/>
                    <a:lstStyle/>
                    <a:p>
                      <a:pPr>
                        <a:buNone/>
                      </a:pPr>
                      <a:r>
                        <a:rPr lang="zh-CN" sz="2000">
                          <a:solidFill>
                            <a:schemeClr val="bg1"/>
                          </a:solidFill>
                          <a:latin typeface="+mn-ea"/>
                          <a:ea typeface="+mn-ea"/>
                        </a:rPr>
                        <a:t>评价</a:t>
                      </a:r>
                    </a:p>
                  </a:txBody>
                  <a:tcPr anchor="ctr">
                    <a:solidFill>
                      <a:srgbClr val="4A5364"/>
                    </a:solidFill>
                  </a:tcPr>
                </a:tc>
                <a:extLst>
                  <a:ext uri="{0D108BD9-81ED-4DB2-BD59-A6C34878D82A}">
                    <a16:rowId xmlns:a16="http://schemas.microsoft.com/office/drawing/2014/main" xmlns="" val="10001"/>
                  </a:ext>
                </a:extLst>
              </a:tr>
              <a:tr h="1296035">
                <a:tc>
                  <a:txBody>
                    <a:bodyPr/>
                    <a:lstStyle/>
                    <a:p>
                      <a:pPr>
                        <a:buNone/>
                      </a:pPr>
                      <a:r>
                        <a:rPr lang="en-US" altLang="zh-CN" sz="2000" dirty="0">
                          <a:solidFill>
                            <a:schemeClr val="bg1"/>
                          </a:solidFill>
                          <a:latin typeface="+mn-ea"/>
                          <a:ea typeface="+mn-ea"/>
                        </a:rPr>
                        <a:t>1</a:t>
                      </a:r>
                      <a:r>
                        <a:rPr lang="zh-CN" altLang="en-US" sz="2000" dirty="0">
                          <a:solidFill>
                            <a:schemeClr val="bg1"/>
                          </a:solidFill>
                          <a:latin typeface="+mn-ea"/>
                          <a:ea typeface="+mn-ea"/>
                        </a:rPr>
                        <a:t>星</a:t>
                      </a:r>
                    </a:p>
                  </a:txBody>
                  <a:tcPr anchor="ctr">
                    <a:noFill/>
                  </a:tcPr>
                </a:tc>
                <a:tc>
                  <a:txBody>
                    <a:bodyPr/>
                    <a:lstStyle/>
                    <a:p>
                      <a:pPr>
                        <a:buNone/>
                      </a:pPr>
                      <a:r>
                        <a:rPr lang="en-US" altLang="zh-CN" sz="2000" b="0" i="0" u="none" strike="noStrike" cap="none" spc="0" baseline="0" dirty="0" err="1">
                          <a:ln>
                            <a:noFill/>
                          </a:ln>
                          <a:solidFill>
                            <a:schemeClr val="bg1"/>
                          </a:solidFill>
                          <a:uFillTx/>
                          <a:latin typeface="+mn-ea"/>
                          <a:ea typeface="+mn-ea"/>
                          <a:cs typeface="+mn-cs"/>
                          <a:sym typeface="Helvetica Light"/>
                        </a:rPr>
                        <a:t>bluejo~jo</a:t>
                      </a:r>
                      <a:endParaRPr lang="en-US" altLang="zh-CN" sz="2000" dirty="0">
                        <a:solidFill>
                          <a:schemeClr val="bg1"/>
                        </a:solidFill>
                        <a:latin typeface="+mn-ea"/>
                        <a:ea typeface="+mn-ea"/>
                      </a:endParaRPr>
                    </a:p>
                  </a:txBody>
                  <a:tcPr anchor="ctr">
                    <a:noFill/>
                  </a:tcPr>
                </a:tc>
                <a:tc>
                  <a:txBody>
                    <a:bodyPr/>
                    <a:lstStyle/>
                    <a:p>
                      <a:r>
                        <a:rPr lang="zh-CN" altLang="en-US" sz="2000" dirty="0">
                          <a:solidFill>
                            <a:schemeClr val="bg1"/>
                          </a:solidFill>
                          <a:latin typeface="+mn-ea"/>
                          <a:ea typeface="+mn-ea"/>
                        </a:rPr>
                        <a:t>后悔没听兄弟的话，看的同一场电影，我花</a:t>
                      </a:r>
                      <a:r>
                        <a:rPr lang="en-US" altLang="zh-CN" sz="2000" dirty="0">
                          <a:solidFill>
                            <a:schemeClr val="bg1"/>
                          </a:solidFill>
                          <a:latin typeface="+mn-ea"/>
                          <a:ea typeface="+mn-ea"/>
                        </a:rPr>
                        <a:t>36</a:t>
                      </a:r>
                      <a:r>
                        <a:rPr lang="zh-CN" altLang="en-US" sz="2000" dirty="0">
                          <a:solidFill>
                            <a:schemeClr val="bg1"/>
                          </a:solidFill>
                          <a:latin typeface="+mn-ea"/>
                          <a:ea typeface="+mn-ea"/>
                        </a:rPr>
                        <a:t>块，他淘宝电影买才花</a:t>
                      </a:r>
                      <a:r>
                        <a:rPr lang="en-US" altLang="zh-CN" sz="2000" dirty="0">
                          <a:solidFill>
                            <a:schemeClr val="bg1"/>
                          </a:solidFill>
                          <a:latin typeface="+mn-ea"/>
                          <a:ea typeface="+mn-ea"/>
                        </a:rPr>
                        <a:t>12</a:t>
                      </a:r>
                      <a:r>
                        <a:rPr lang="zh-CN" altLang="en-US" sz="2000" dirty="0">
                          <a:solidFill>
                            <a:schemeClr val="bg1"/>
                          </a:solidFill>
                          <a:latin typeface="+mn-ea"/>
                          <a:ea typeface="+mn-ea"/>
                        </a:rPr>
                        <a:t>块，都差</a:t>
                      </a:r>
                      <a:r>
                        <a:rPr lang="en-US" altLang="zh-CN" sz="2000" dirty="0">
                          <a:solidFill>
                            <a:schemeClr val="bg1"/>
                          </a:solidFill>
                          <a:latin typeface="+mn-ea"/>
                          <a:ea typeface="+mn-ea"/>
                        </a:rPr>
                        <a:t>3</a:t>
                      </a:r>
                      <a:r>
                        <a:rPr lang="zh-CN" altLang="en-US" sz="2000" dirty="0">
                          <a:solidFill>
                            <a:schemeClr val="bg1"/>
                          </a:solidFill>
                          <a:latin typeface="+mn-ea"/>
                          <a:ea typeface="+mn-ea"/>
                        </a:rPr>
                        <a:t>倍了，妈蛋。</a:t>
                      </a:r>
                    </a:p>
                  </a:txBody>
                  <a:tcPr marL="76200" marR="76200" marT="0" marB="0" anchor="ctr">
                    <a:noFill/>
                  </a:tcPr>
                </a:tc>
                <a:extLst>
                  <a:ext uri="{0D108BD9-81ED-4DB2-BD59-A6C34878D82A}">
                    <a16:rowId xmlns:a16="http://schemas.microsoft.com/office/drawing/2014/main" xmlns="" val="10002"/>
                  </a:ext>
                </a:extLst>
              </a:tr>
              <a:tr h="899795">
                <a:tc>
                  <a:txBody>
                    <a:bodyPr/>
                    <a:lstStyle/>
                    <a:p>
                      <a:pPr>
                        <a:buNone/>
                      </a:pPr>
                      <a:r>
                        <a:rPr lang="en-US" altLang="zh-CN" sz="2000" dirty="0">
                          <a:solidFill>
                            <a:schemeClr val="bg1"/>
                          </a:solidFill>
                          <a:latin typeface="+mn-ea"/>
                          <a:ea typeface="+mn-ea"/>
                        </a:rPr>
                        <a:t>1</a:t>
                      </a:r>
                      <a:r>
                        <a:rPr lang="zh-CN" altLang="en-US" sz="2000" dirty="0">
                          <a:solidFill>
                            <a:schemeClr val="bg1"/>
                          </a:solidFill>
                          <a:latin typeface="+mn-ea"/>
                          <a:ea typeface="+mn-ea"/>
                        </a:rPr>
                        <a:t>星</a:t>
                      </a:r>
                      <a:endParaRPr lang="zh-CN" sz="2000" dirty="0">
                        <a:solidFill>
                          <a:schemeClr val="bg1"/>
                        </a:solidFill>
                        <a:latin typeface="+mn-ea"/>
                        <a:ea typeface="+mn-ea"/>
                      </a:endParaRPr>
                    </a:p>
                  </a:txBody>
                  <a:tcPr anchor="ctr">
                    <a:noFill/>
                  </a:tcPr>
                </a:tc>
                <a:tc>
                  <a:txBody>
                    <a:bodyPr/>
                    <a:lstStyle/>
                    <a:p>
                      <a:pPr>
                        <a:buNone/>
                      </a:pPr>
                      <a:r>
                        <a:rPr lang="en-US" altLang="zh-CN" sz="2000" b="0" i="0" u="none" strike="noStrike" cap="none" spc="0" baseline="0" dirty="0" err="1">
                          <a:ln>
                            <a:noFill/>
                          </a:ln>
                          <a:solidFill>
                            <a:schemeClr val="bg1"/>
                          </a:solidFill>
                          <a:uFillTx/>
                          <a:latin typeface="+mn-ea"/>
                          <a:ea typeface="+mn-ea"/>
                          <a:cs typeface="+mn-cs"/>
                          <a:sym typeface="Helvetica Light"/>
                        </a:rPr>
                        <a:t>pppppio</a:t>
                      </a:r>
                      <a:endParaRPr lang="zh-CN" sz="2000" dirty="0">
                        <a:solidFill>
                          <a:schemeClr val="bg1"/>
                        </a:solidFill>
                        <a:latin typeface="+mn-ea"/>
                        <a:ea typeface="+mn-ea"/>
                      </a:endParaRPr>
                    </a:p>
                  </a:txBody>
                  <a:tcPr anchor="ctr">
                    <a:noFill/>
                  </a:tcPr>
                </a:tc>
                <a:tc>
                  <a:txBody>
                    <a:bodyPr/>
                    <a:lstStyle/>
                    <a:p>
                      <a:pPr>
                        <a:buNone/>
                      </a:pPr>
                      <a:r>
                        <a:rPr lang="zh-CN" altLang="en-US" sz="2000" b="0" i="0" u="none" strike="noStrike" cap="none" spc="0" baseline="0" dirty="0">
                          <a:ln>
                            <a:noFill/>
                          </a:ln>
                          <a:solidFill>
                            <a:schemeClr val="bg1"/>
                          </a:solidFill>
                          <a:uFillTx/>
                          <a:latin typeface="+mn-ea"/>
                          <a:ea typeface="+mn-ea"/>
                          <a:cs typeface="+mn-cs"/>
                          <a:sym typeface="Helvetica Light"/>
                        </a:rPr>
                        <a:t>在时光网购买的电影票价格比在电影院现场买的还贵，比大众点评和美团的电影票贵</a:t>
                      </a:r>
                      <a:r>
                        <a:rPr lang="en-US" altLang="zh-CN" sz="2000" b="0" i="0" u="none" strike="noStrike" cap="none" spc="0" baseline="0" dirty="0">
                          <a:ln>
                            <a:noFill/>
                          </a:ln>
                          <a:solidFill>
                            <a:schemeClr val="bg1"/>
                          </a:solidFill>
                          <a:uFillTx/>
                          <a:latin typeface="+mn-ea"/>
                          <a:ea typeface="+mn-ea"/>
                          <a:cs typeface="+mn-cs"/>
                          <a:sym typeface="Helvetica Light"/>
                        </a:rPr>
                        <a:t>50%</a:t>
                      </a:r>
                      <a:r>
                        <a:rPr lang="zh-CN" altLang="en-US" sz="2000" b="0" i="0" u="none" strike="noStrike" cap="none" spc="0" baseline="0" dirty="0">
                          <a:ln>
                            <a:noFill/>
                          </a:ln>
                          <a:solidFill>
                            <a:schemeClr val="bg1"/>
                          </a:solidFill>
                          <a:uFillTx/>
                          <a:latin typeface="+mn-ea"/>
                          <a:ea typeface="+mn-ea"/>
                          <a:cs typeface="+mn-cs"/>
                          <a:sym typeface="Helvetica Light"/>
                        </a:rPr>
                        <a:t>以上</a:t>
                      </a:r>
                      <a:endParaRPr lang="zh-CN" sz="2000" dirty="0">
                        <a:solidFill>
                          <a:schemeClr val="bg1"/>
                        </a:solidFill>
                        <a:latin typeface="+mn-ea"/>
                        <a:ea typeface="+mn-ea"/>
                      </a:endParaRPr>
                    </a:p>
                  </a:txBody>
                  <a:tcPr anchor="ctr">
                    <a:noFill/>
                  </a:tcPr>
                </a:tc>
                <a:extLst>
                  <a:ext uri="{0D108BD9-81ED-4DB2-BD59-A6C34878D82A}">
                    <a16:rowId xmlns:a16="http://schemas.microsoft.com/office/drawing/2014/main" xmlns="" val="10003"/>
                  </a:ext>
                </a:extLst>
              </a:tr>
              <a:tr h="899795">
                <a:tc>
                  <a:txBody>
                    <a:bodyPr/>
                    <a:lstStyle/>
                    <a:p>
                      <a:pPr>
                        <a:buNone/>
                      </a:pPr>
                      <a:r>
                        <a:rPr lang="en-US" altLang="zh-CN" sz="2000" dirty="0">
                          <a:solidFill>
                            <a:schemeClr val="bg1"/>
                          </a:solidFill>
                          <a:latin typeface="+mn-ea"/>
                          <a:ea typeface="+mn-ea"/>
                        </a:rPr>
                        <a:t>3</a:t>
                      </a:r>
                      <a:r>
                        <a:rPr lang="zh-CN" altLang="en-US" sz="2000" dirty="0">
                          <a:solidFill>
                            <a:schemeClr val="bg1"/>
                          </a:solidFill>
                          <a:latin typeface="+mn-ea"/>
                          <a:ea typeface="+mn-ea"/>
                        </a:rPr>
                        <a:t>星</a:t>
                      </a:r>
                    </a:p>
                  </a:txBody>
                  <a:tcPr anchor="ctr">
                    <a:noFill/>
                  </a:tcPr>
                </a:tc>
                <a:tc>
                  <a:txBody>
                    <a:bodyPr/>
                    <a:lstStyle/>
                    <a:p>
                      <a:pPr>
                        <a:buNone/>
                      </a:pPr>
                      <a:r>
                        <a:rPr lang="zh-CN" altLang="en-US" sz="2000" b="0" i="0" u="none" strike="noStrike" cap="none" spc="0" baseline="0" dirty="0">
                          <a:ln>
                            <a:noFill/>
                          </a:ln>
                          <a:solidFill>
                            <a:schemeClr val="bg1"/>
                          </a:solidFill>
                          <a:uFillTx/>
                          <a:latin typeface="+mn-ea"/>
                          <a:ea typeface="+mn-ea"/>
                          <a:cs typeface="+mn-cs"/>
                          <a:sym typeface="Helvetica Light"/>
                        </a:rPr>
                        <a:t>吉吉专属</a:t>
                      </a:r>
                      <a:endParaRPr lang="zh-CN" altLang="en-US" sz="2000" dirty="0">
                        <a:solidFill>
                          <a:schemeClr val="bg1"/>
                        </a:solidFill>
                        <a:latin typeface="+mn-ea"/>
                        <a:ea typeface="+mn-ea"/>
                      </a:endParaRPr>
                    </a:p>
                  </a:txBody>
                  <a:tcPr anchor="ctr">
                    <a:noFill/>
                  </a:tcPr>
                </a:tc>
                <a:tc>
                  <a:txBody>
                    <a:bodyPr/>
                    <a:lstStyle/>
                    <a:p>
                      <a:pPr>
                        <a:buNone/>
                      </a:pPr>
                      <a:r>
                        <a:rPr lang="zh-CN" altLang="en-US" sz="2000" b="0" i="0" u="none" strike="noStrike" cap="none" spc="0" baseline="0" dirty="0">
                          <a:ln>
                            <a:noFill/>
                          </a:ln>
                          <a:solidFill>
                            <a:schemeClr val="bg1"/>
                          </a:solidFill>
                          <a:uFillTx/>
                          <a:latin typeface="+mn-ea"/>
                          <a:ea typeface="+mn-ea"/>
                          <a:cs typeface="+mn-cs"/>
                          <a:sym typeface="Helvetica Light"/>
                        </a:rPr>
                        <a:t>同样是巨幕，同一场次。美团是</a:t>
                      </a:r>
                      <a:r>
                        <a:rPr lang="en-US" altLang="zh-CN" sz="2000" b="0" i="0" u="none" strike="noStrike" cap="none" spc="0" baseline="0" dirty="0">
                          <a:ln>
                            <a:noFill/>
                          </a:ln>
                          <a:solidFill>
                            <a:schemeClr val="bg1"/>
                          </a:solidFill>
                          <a:uFillTx/>
                          <a:latin typeface="+mn-ea"/>
                          <a:ea typeface="+mn-ea"/>
                          <a:cs typeface="+mn-cs"/>
                          <a:sym typeface="Helvetica Light"/>
                        </a:rPr>
                        <a:t>39.9</a:t>
                      </a:r>
                      <a:r>
                        <a:rPr lang="zh-CN" altLang="en-US" sz="2000" b="0" i="0" u="none" strike="noStrike" cap="none" spc="0" baseline="0" dirty="0">
                          <a:ln>
                            <a:noFill/>
                          </a:ln>
                          <a:solidFill>
                            <a:schemeClr val="bg1"/>
                          </a:solidFill>
                          <a:uFillTx/>
                          <a:latin typeface="+mn-ea"/>
                          <a:ea typeface="+mn-ea"/>
                          <a:cs typeface="+mn-cs"/>
                          <a:sym typeface="Helvetica Light"/>
                        </a:rPr>
                        <a:t>，</a:t>
                      </a:r>
                      <a:r>
                        <a:rPr lang="en-US" altLang="zh-CN" sz="2000" b="0" i="0" u="none" strike="noStrike" cap="none" spc="0" baseline="0" dirty="0" err="1">
                          <a:ln>
                            <a:noFill/>
                          </a:ln>
                          <a:solidFill>
                            <a:schemeClr val="bg1"/>
                          </a:solidFill>
                          <a:uFillTx/>
                          <a:latin typeface="+mn-ea"/>
                          <a:ea typeface="+mn-ea"/>
                          <a:cs typeface="+mn-cs"/>
                          <a:sym typeface="Helvetica Light"/>
                        </a:rPr>
                        <a:t>mtime</a:t>
                      </a:r>
                      <a:r>
                        <a:rPr lang="zh-CN" altLang="en-US" sz="2000" b="0" i="0" u="none" strike="noStrike" cap="none" spc="0" baseline="0" dirty="0">
                          <a:ln>
                            <a:noFill/>
                          </a:ln>
                          <a:solidFill>
                            <a:schemeClr val="bg1"/>
                          </a:solidFill>
                          <a:uFillTx/>
                          <a:latin typeface="+mn-ea"/>
                          <a:ea typeface="+mn-ea"/>
                          <a:cs typeface="+mn-cs"/>
                          <a:sym typeface="Helvetica Light"/>
                        </a:rPr>
                        <a:t>是</a:t>
                      </a:r>
                      <a:r>
                        <a:rPr lang="en-US" altLang="zh-CN" sz="2000" b="0" i="0" u="none" strike="noStrike" cap="none" spc="0" baseline="0" dirty="0">
                          <a:ln>
                            <a:noFill/>
                          </a:ln>
                          <a:solidFill>
                            <a:schemeClr val="bg1"/>
                          </a:solidFill>
                          <a:uFillTx/>
                          <a:latin typeface="+mn-ea"/>
                          <a:ea typeface="+mn-ea"/>
                          <a:cs typeface="+mn-cs"/>
                          <a:sym typeface="Helvetica Light"/>
                        </a:rPr>
                        <a:t>55</a:t>
                      </a:r>
                      <a:r>
                        <a:rPr lang="zh-CN" altLang="en-US" sz="2000" b="0" i="0" u="none" strike="noStrike" cap="none" spc="0" baseline="0" dirty="0">
                          <a:ln>
                            <a:noFill/>
                          </a:ln>
                          <a:solidFill>
                            <a:schemeClr val="bg1"/>
                          </a:solidFill>
                          <a:uFillTx/>
                          <a:latin typeface="+mn-ea"/>
                          <a:ea typeface="+mn-ea"/>
                          <a:cs typeface="+mn-cs"/>
                          <a:sym typeface="Helvetica Light"/>
                        </a:rPr>
                        <a:t>，还加</a:t>
                      </a:r>
                      <a:r>
                        <a:rPr lang="en-US" altLang="zh-CN" sz="2000" b="0" i="0" u="none" strike="noStrike" cap="none" spc="0" baseline="0" dirty="0">
                          <a:ln>
                            <a:noFill/>
                          </a:ln>
                          <a:solidFill>
                            <a:schemeClr val="bg1"/>
                          </a:solidFill>
                          <a:uFillTx/>
                          <a:latin typeface="+mn-ea"/>
                          <a:ea typeface="+mn-ea"/>
                          <a:cs typeface="+mn-cs"/>
                          <a:sym typeface="Helvetica Light"/>
                        </a:rPr>
                        <a:t>2</a:t>
                      </a:r>
                      <a:r>
                        <a:rPr lang="zh-CN" altLang="en-US" sz="2000" b="0" i="0" u="none" strike="noStrike" cap="none" spc="0" baseline="0" dirty="0">
                          <a:ln>
                            <a:noFill/>
                          </a:ln>
                          <a:solidFill>
                            <a:schemeClr val="bg1"/>
                          </a:solidFill>
                          <a:uFillTx/>
                          <a:latin typeface="+mn-ea"/>
                          <a:ea typeface="+mn-ea"/>
                          <a:cs typeface="+mn-cs"/>
                          <a:sym typeface="Helvetica Light"/>
                        </a:rPr>
                        <a:t>元订票费。高了</a:t>
                      </a:r>
                      <a:r>
                        <a:rPr lang="en-US" altLang="zh-CN" sz="2000" b="0" i="0" u="none" strike="noStrike" cap="none" spc="0" baseline="0" dirty="0">
                          <a:ln>
                            <a:noFill/>
                          </a:ln>
                          <a:solidFill>
                            <a:schemeClr val="bg1"/>
                          </a:solidFill>
                          <a:uFillTx/>
                          <a:latin typeface="+mn-ea"/>
                          <a:ea typeface="+mn-ea"/>
                          <a:cs typeface="+mn-cs"/>
                          <a:sym typeface="Helvetica Light"/>
                        </a:rPr>
                        <a:t>30%</a:t>
                      </a:r>
                      <a:r>
                        <a:rPr lang="zh-CN" altLang="en-US" sz="2000" b="0" i="0" u="none" strike="noStrike" cap="none" spc="0" baseline="0" dirty="0">
                          <a:ln>
                            <a:noFill/>
                          </a:ln>
                          <a:solidFill>
                            <a:schemeClr val="bg1"/>
                          </a:solidFill>
                          <a:uFillTx/>
                          <a:latin typeface="+mn-ea"/>
                          <a:ea typeface="+mn-ea"/>
                          <a:cs typeface="+mn-cs"/>
                          <a:sym typeface="Helvetica Light"/>
                        </a:rPr>
                        <a:t>！而且美团是可以随时退款的。</a:t>
                      </a:r>
                      <a:r>
                        <a:rPr lang="en-US" altLang="zh-CN" sz="2000" b="0" i="0" u="none" strike="noStrike" cap="none" spc="0" baseline="0" dirty="0" err="1">
                          <a:ln>
                            <a:noFill/>
                          </a:ln>
                          <a:solidFill>
                            <a:schemeClr val="bg1"/>
                          </a:solidFill>
                          <a:uFillTx/>
                          <a:latin typeface="+mn-ea"/>
                          <a:ea typeface="+mn-ea"/>
                          <a:cs typeface="+mn-cs"/>
                          <a:sym typeface="Helvetica Light"/>
                        </a:rPr>
                        <a:t>mtime</a:t>
                      </a:r>
                      <a:r>
                        <a:rPr lang="zh-CN" altLang="en-US" sz="2000" b="0" i="0" u="none" strike="noStrike" cap="none" spc="0" baseline="0" dirty="0">
                          <a:ln>
                            <a:noFill/>
                          </a:ln>
                          <a:solidFill>
                            <a:schemeClr val="bg1"/>
                          </a:solidFill>
                          <a:uFillTx/>
                          <a:latin typeface="+mn-ea"/>
                          <a:ea typeface="+mn-ea"/>
                          <a:cs typeface="+mn-cs"/>
                          <a:sym typeface="Helvetica Light"/>
                        </a:rPr>
                        <a:t>还不能。服务标准比别人低，价格还贵不只一点</a:t>
                      </a:r>
                      <a:endParaRPr lang="zh-CN" altLang="en-US" sz="2000" dirty="0">
                        <a:solidFill>
                          <a:schemeClr val="bg1"/>
                        </a:solidFill>
                        <a:latin typeface="+mn-ea"/>
                        <a:ea typeface="+mn-ea"/>
                      </a:endParaRPr>
                    </a:p>
                  </a:txBody>
                  <a:tcPr anchor="ctr">
                    <a:noFill/>
                  </a:tcPr>
                </a:tc>
                <a:extLst>
                  <a:ext uri="{0D108BD9-81ED-4DB2-BD59-A6C34878D82A}">
                    <a16:rowId xmlns:a16="http://schemas.microsoft.com/office/drawing/2014/main" xmlns="" val="10004"/>
                  </a:ext>
                </a:extLst>
              </a:tr>
            </a:tbl>
          </a:graphicData>
        </a:graphic>
      </p:graphicFrame>
      <p:graphicFrame>
        <p:nvGraphicFramePr>
          <p:cNvPr id="26" name="表格 25"/>
          <p:cNvGraphicFramePr/>
          <p:nvPr/>
        </p:nvGraphicFramePr>
        <p:xfrm>
          <a:off x="1654175" y="8467725"/>
          <a:ext cx="10296525" cy="4391025"/>
        </p:xfrm>
        <a:graphic>
          <a:graphicData uri="http://schemas.openxmlformats.org/drawingml/2006/table">
            <a:tbl>
              <a:tblPr firstRow="1" bandRow="1">
                <a:tableStyleId>{5C22544A-7EE6-4342-B048-85BDC9FD1C3A}</a:tableStyleId>
              </a:tblPr>
              <a:tblGrid>
                <a:gridCol w="2573655">
                  <a:extLst>
                    <a:ext uri="{9D8B030D-6E8A-4147-A177-3AD203B41FA5}">
                      <a16:colId xmlns:a16="http://schemas.microsoft.com/office/drawing/2014/main" xmlns="" val="20000"/>
                    </a:ext>
                  </a:extLst>
                </a:gridCol>
                <a:gridCol w="1878965">
                  <a:extLst>
                    <a:ext uri="{9D8B030D-6E8A-4147-A177-3AD203B41FA5}">
                      <a16:colId xmlns:a16="http://schemas.microsoft.com/office/drawing/2014/main" xmlns="" val="20001"/>
                    </a:ext>
                  </a:extLst>
                </a:gridCol>
                <a:gridCol w="5843905">
                  <a:extLst>
                    <a:ext uri="{9D8B030D-6E8A-4147-A177-3AD203B41FA5}">
                      <a16:colId xmlns:a16="http://schemas.microsoft.com/office/drawing/2014/main" xmlns="" val="20002"/>
                    </a:ext>
                  </a:extLst>
                </a:gridCol>
              </a:tblGrid>
              <a:tr h="635635">
                <a:tc gridSpan="3">
                  <a:txBody>
                    <a:bodyPr/>
                    <a:lstStyle/>
                    <a:p>
                      <a:pPr>
                        <a:buNone/>
                      </a:pPr>
                      <a:r>
                        <a:rPr lang="zh-CN" altLang="en-US" sz="2800" dirty="0">
                          <a:solidFill>
                            <a:schemeClr val="bg1"/>
                          </a:solidFill>
                          <a:latin typeface="+mn-ea"/>
                          <a:ea typeface="+mn-ea"/>
                        </a:rPr>
                        <a:t>闪退、卡死</a:t>
                      </a:r>
                      <a:endParaRPr lang="zh-CN" sz="2800" dirty="0">
                        <a:solidFill>
                          <a:schemeClr val="bg1"/>
                        </a:solidFill>
                        <a:latin typeface="+mn-ea"/>
                        <a:ea typeface="+mn-ea"/>
                      </a:endParaRPr>
                    </a:p>
                  </a:txBody>
                  <a:tcPr anchor="ctr">
                    <a:solidFill>
                      <a:srgbClr val="417696"/>
                    </a:solidFill>
                  </a:tcPr>
                </a:tc>
                <a:tc hMerge="1">
                  <a:txBody>
                    <a:bodyPr/>
                    <a:lstStyle/>
                    <a:p>
                      <a:endParaRPr lang="zh-CN"/>
                    </a:p>
                  </a:txBody>
                  <a:tcPr anchor="ctr">
                    <a:solidFill>
                      <a:srgbClr val="4A5364"/>
                    </a:solidFill>
                  </a:tcPr>
                </a:tc>
                <a:tc hMerge="1">
                  <a:txBody>
                    <a:bodyPr/>
                    <a:lstStyle/>
                    <a:p>
                      <a:endParaRPr lang="zh-CN"/>
                    </a:p>
                  </a:txBody>
                  <a:tcPr anchor="ctr">
                    <a:solidFill>
                      <a:srgbClr val="4A5364"/>
                    </a:solidFill>
                  </a:tcPr>
                </a:tc>
                <a:extLst>
                  <a:ext uri="{0D108BD9-81ED-4DB2-BD59-A6C34878D82A}">
                    <a16:rowId xmlns:a16="http://schemas.microsoft.com/office/drawing/2014/main" xmlns="" val="10000"/>
                  </a:ext>
                </a:extLst>
              </a:tr>
              <a:tr h="659765">
                <a:tc>
                  <a:txBody>
                    <a:bodyPr/>
                    <a:lstStyle/>
                    <a:p>
                      <a:pPr>
                        <a:buNone/>
                      </a:pPr>
                      <a:r>
                        <a:rPr lang="zh-CN" altLang="en-US" sz="2000">
                          <a:solidFill>
                            <a:schemeClr val="bg1"/>
                          </a:solidFill>
                          <a:latin typeface="+mn-ea"/>
                          <a:ea typeface="+mn-ea"/>
                        </a:rPr>
                        <a:t>星级</a:t>
                      </a:r>
                    </a:p>
                  </a:txBody>
                  <a:tcPr anchor="ctr">
                    <a:solidFill>
                      <a:srgbClr val="4A5364"/>
                    </a:solidFill>
                  </a:tcPr>
                </a:tc>
                <a:tc>
                  <a:txBody>
                    <a:bodyPr/>
                    <a:lstStyle/>
                    <a:p>
                      <a:pPr>
                        <a:buNone/>
                      </a:pPr>
                      <a:r>
                        <a:rPr lang="zh-CN" sz="2000">
                          <a:solidFill>
                            <a:schemeClr val="bg1"/>
                          </a:solidFill>
                          <a:latin typeface="+mn-ea"/>
                          <a:ea typeface="+mn-ea"/>
                        </a:rPr>
                        <a:t>用户名</a:t>
                      </a:r>
                    </a:p>
                  </a:txBody>
                  <a:tcPr anchor="ctr">
                    <a:solidFill>
                      <a:srgbClr val="4A5364"/>
                    </a:solidFill>
                  </a:tcPr>
                </a:tc>
                <a:tc>
                  <a:txBody>
                    <a:bodyPr/>
                    <a:lstStyle/>
                    <a:p>
                      <a:pPr>
                        <a:buNone/>
                      </a:pPr>
                      <a:r>
                        <a:rPr lang="zh-CN" sz="2000">
                          <a:solidFill>
                            <a:schemeClr val="bg1"/>
                          </a:solidFill>
                          <a:latin typeface="+mn-ea"/>
                          <a:ea typeface="+mn-ea"/>
                        </a:rPr>
                        <a:t>评价</a:t>
                      </a:r>
                    </a:p>
                  </a:txBody>
                  <a:tcPr anchor="ctr">
                    <a:solidFill>
                      <a:srgbClr val="4A5364"/>
                    </a:solidFill>
                  </a:tcPr>
                </a:tc>
                <a:extLst>
                  <a:ext uri="{0D108BD9-81ED-4DB2-BD59-A6C34878D82A}">
                    <a16:rowId xmlns:a16="http://schemas.microsoft.com/office/drawing/2014/main" xmlns="" val="10001"/>
                  </a:ext>
                </a:extLst>
              </a:tr>
              <a:tr h="1296035">
                <a:tc>
                  <a:txBody>
                    <a:bodyPr/>
                    <a:lstStyle/>
                    <a:p>
                      <a:pPr>
                        <a:buNone/>
                      </a:pPr>
                      <a:r>
                        <a:rPr lang="en-US" altLang="zh-CN" sz="2000" dirty="0">
                          <a:solidFill>
                            <a:schemeClr val="bg1"/>
                          </a:solidFill>
                          <a:latin typeface="+mn-ea"/>
                          <a:ea typeface="+mn-ea"/>
                        </a:rPr>
                        <a:t>2</a:t>
                      </a:r>
                      <a:r>
                        <a:rPr lang="zh-CN" altLang="en-US" sz="2000" dirty="0">
                          <a:solidFill>
                            <a:schemeClr val="bg1"/>
                          </a:solidFill>
                          <a:latin typeface="+mn-ea"/>
                          <a:ea typeface="+mn-ea"/>
                        </a:rPr>
                        <a:t>星</a:t>
                      </a:r>
                    </a:p>
                  </a:txBody>
                  <a:tcPr anchor="ctr">
                    <a:noFill/>
                  </a:tcPr>
                </a:tc>
                <a:tc>
                  <a:txBody>
                    <a:bodyPr/>
                    <a:lstStyle/>
                    <a:p>
                      <a:pPr>
                        <a:buNone/>
                      </a:pPr>
                      <a:r>
                        <a:rPr lang="en-US" altLang="zh-CN" sz="2000" b="0" i="0" u="none" strike="noStrike" cap="none" spc="0" baseline="0" dirty="0">
                          <a:ln>
                            <a:noFill/>
                          </a:ln>
                          <a:solidFill>
                            <a:schemeClr val="bg1"/>
                          </a:solidFill>
                          <a:uFillTx/>
                          <a:latin typeface="+mn-ea"/>
                          <a:ea typeface="+mn-ea"/>
                          <a:cs typeface="+mn-cs"/>
                          <a:sym typeface="Helvetica Light"/>
                        </a:rPr>
                        <a:t>Ten my</a:t>
                      </a:r>
                      <a:endParaRPr lang="en-US" altLang="zh-CN" sz="1800" dirty="0">
                        <a:solidFill>
                          <a:schemeClr val="bg1"/>
                        </a:solidFill>
                        <a:latin typeface="+mn-ea"/>
                        <a:ea typeface="+mn-ea"/>
                      </a:endParaRPr>
                    </a:p>
                  </a:txBody>
                  <a:tcPr anchor="ctr">
                    <a:noFill/>
                  </a:tcPr>
                </a:tc>
                <a:tc>
                  <a:txBody>
                    <a:bodyPr/>
                    <a:lstStyle/>
                    <a:p>
                      <a:pPr>
                        <a:buNone/>
                      </a:pPr>
                      <a:r>
                        <a:rPr lang="zh-CN" altLang="en-US" sz="2000" b="0" i="0" u="none" strike="noStrike" cap="none" spc="0" baseline="0" dirty="0">
                          <a:ln>
                            <a:noFill/>
                          </a:ln>
                          <a:solidFill>
                            <a:schemeClr val="bg1"/>
                          </a:solidFill>
                          <a:uFillTx/>
                          <a:latin typeface="+mn-ea"/>
                          <a:ea typeface="+mn-ea"/>
                          <a:cs typeface="+mn-cs"/>
                          <a:sym typeface="Helvetica Light"/>
                        </a:rPr>
                        <a:t>每次到付款页面就闪退，能不能好好的用呢！</a:t>
                      </a:r>
                      <a:endParaRPr lang="zh-CN" altLang="en-US" sz="1800" dirty="0">
                        <a:solidFill>
                          <a:schemeClr val="bg1"/>
                        </a:solidFill>
                        <a:effectLst/>
                        <a:latin typeface="+mn-ea"/>
                        <a:ea typeface="+mn-ea"/>
                        <a:sym typeface="Helvetica Light"/>
                      </a:endParaRPr>
                    </a:p>
                  </a:txBody>
                  <a:tcPr anchor="ctr">
                    <a:noFill/>
                  </a:tcPr>
                </a:tc>
                <a:extLst>
                  <a:ext uri="{0D108BD9-81ED-4DB2-BD59-A6C34878D82A}">
                    <a16:rowId xmlns:a16="http://schemas.microsoft.com/office/drawing/2014/main" xmlns="" val="10002"/>
                  </a:ext>
                </a:extLst>
              </a:tr>
              <a:tr h="899795">
                <a:tc>
                  <a:txBody>
                    <a:bodyPr/>
                    <a:lstStyle/>
                    <a:p>
                      <a:pPr>
                        <a:buNone/>
                      </a:pPr>
                      <a:r>
                        <a:rPr lang="en-US" altLang="zh-CN" sz="2000" dirty="0">
                          <a:solidFill>
                            <a:schemeClr val="bg1"/>
                          </a:solidFill>
                          <a:latin typeface="+mn-ea"/>
                          <a:ea typeface="+mn-ea"/>
                        </a:rPr>
                        <a:t>2</a:t>
                      </a:r>
                      <a:r>
                        <a:rPr lang="zh-CN" altLang="en-US" sz="2000" dirty="0">
                          <a:solidFill>
                            <a:schemeClr val="bg1"/>
                          </a:solidFill>
                          <a:latin typeface="+mn-ea"/>
                          <a:ea typeface="+mn-ea"/>
                        </a:rPr>
                        <a:t>星</a:t>
                      </a:r>
                      <a:endParaRPr lang="zh-CN" sz="2000" dirty="0">
                        <a:solidFill>
                          <a:schemeClr val="bg1"/>
                        </a:solidFill>
                        <a:latin typeface="+mn-ea"/>
                        <a:ea typeface="+mn-ea"/>
                      </a:endParaRPr>
                    </a:p>
                  </a:txBody>
                  <a:tcPr anchor="ctr">
                    <a:noFill/>
                  </a:tcPr>
                </a:tc>
                <a:tc>
                  <a:txBody>
                    <a:bodyPr/>
                    <a:lstStyle/>
                    <a:p>
                      <a:pPr>
                        <a:buNone/>
                      </a:pPr>
                      <a:r>
                        <a:rPr lang="en-US" altLang="zh-CN" sz="2000" b="0" i="0" u="none" strike="noStrike" cap="none" spc="0" baseline="0" dirty="0">
                          <a:ln>
                            <a:noFill/>
                          </a:ln>
                          <a:solidFill>
                            <a:schemeClr val="bg1"/>
                          </a:solidFill>
                          <a:uFillTx/>
                          <a:latin typeface="+mn-ea"/>
                          <a:ea typeface="+mn-ea"/>
                          <a:cs typeface="+mn-cs"/>
                          <a:sym typeface="Helvetica Light"/>
                        </a:rPr>
                        <a:t>Priceless Jay</a:t>
                      </a:r>
                      <a:endParaRPr lang="zh-CN" sz="1800" dirty="0">
                        <a:solidFill>
                          <a:schemeClr val="bg1"/>
                        </a:solidFill>
                        <a:latin typeface="+mn-ea"/>
                        <a:ea typeface="+mn-ea"/>
                      </a:endParaRPr>
                    </a:p>
                  </a:txBody>
                  <a:tcPr anchor="ctr">
                    <a:noFill/>
                  </a:tcPr>
                </a:tc>
                <a:tc>
                  <a:txBody>
                    <a:bodyPr/>
                    <a:lstStyle/>
                    <a:p>
                      <a:pPr>
                        <a:buNone/>
                      </a:pPr>
                      <a:r>
                        <a:rPr lang="zh-CN" altLang="en-US" sz="2000" b="0" i="0" u="none" strike="noStrike" cap="none" spc="0" baseline="0" dirty="0">
                          <a:ln>
                            <a:noFill/>
                          </a:ln>
                          <a:solidFill>
                            <a:schemeClr val="bg1"/>
                          </a:solidFill>
                          <a:uFillTx/>
                          <a:latin typeface="+mn-ea"/>
                          <a:ea typeface="+mn-ea"/>
                          <a:cs typeface="+mn-cs"/>
                          <a:sym typeface="Helvetica Light"/>
                        </a:rPr>
                        <a:t>这几个月来切换到后台再打开一直闪退，今天可好，刚回主屏手机就直接重启了。</a:t>
                      </a:r>
                      <a:endParaRPr lang="zh-CN" sz="1800" dirty="0">
                        <a:solidFill>
                          <a:schemeClr val="bg1"/>
                        </a:solidFill>
                        <a:latin typeface="+mn-ea"/>
                        <a:ea typeface="+mn-ea"/>
                      </a:endParaRPr>
                    </a:p>
                  </a:txBody>
                  <a:tcPr anchor="ctr">
                    <a:noFill/>
                  </a:tcPr>
                </a:tc>
                <a:extLst>
                  <a:ext uri="{0D108BD9-81ED-4DB2-BD59-A6C34878D82A}">
                    <a16:rowId xmlns:a16="http://schemas.microsoft.com/office/drawing/2014/main" xmlns="" val="10003"/>
                  </a:ext>
                </a:extLst>
              </a:tr>
              <a:tr h="899795">
                <a:tc>
                  <a:txBody>
                    <a:bodyPr/>
                    <a:lstStyle/>
                    <a:p>
                      <a:pPr>
                        <a:buNone/>
                      </a:pPr>
                      <a:r>
                        <a:rPr lang="en-US" altLang="zh-CN" sz="2000" dirty="0">
                          <a:solidFill>
                            <a:schemeClr val="bg1"/>
                          </a:solidFill>
                          <a:latin typeface="+mn-ea"/>
                          <a:ea typeface="+mn-ea"/>
                        </a:rPr>
                        <a:t>2</a:t>
                      </a:r>
                      <a:r>
                        <a:rPr lang="zh-CN" altLang="en-US" sz="2000" dirty="0">
                          <a:solidFill>
                            <a:schemeClr val="bg1"/>
                          </a:solidFill>
                          <a:latin typeface="+mn-ea"/>
                          <a:ea typeface="+mn-ea"/>
                        </a:rPr>
                        <a:t>星</a:t>
                      </a:r>
                    </a:p>
                  </a:txBody>
                  <a:tcPr anchor="ctr">
                    <a:noFill/>
                  </a:tcPr>
                </a:tc>
                <a:tc>
                  <a:txBody>
                    <a:bodyPr/>
                    <a:lstStyle/>
                    <a:p>
                      <a:pPr>
                        <a:buNone/>
                      </a:pPr>
                      <a:r>
                        <a:rPr lang="zh-CN" altLang="en-US" sz="2000" b="0" i="0" u="none" strike="noStrike" cap="none" spc="0" baseline="0" dirty="0">
                          <a:ln>
                            <a:noFill/>
                          </a:ln>
                          <a:solidFill>
                            <a:schemeClr val="bg1"/>
                          </a:solidFill>
                          <a:uFillTx/>
                          <a:latin typeface="+mn-ea"/>
                          <a:ea typeface="+mn-ea"/>
                          <a:cs typeface="+mn-cs"/>
                          <a:sym typeface="Helvetica Light"/>
                        </a:rPr>
                        <a:t>莪小颓</a:t>
                      </a:r>
                      <a:endParaRPr lang="zh-CN" altLang="en-US" sz="1800" dirty="0">
                        <a:solidFill>
                          <a:schemeClr val="bg1"/>
                        </a:solidFill>
                        <a:latin typeface="+mn-ea"/>
                        <a:ea typeface="+mn-ea"/>
                      </a:endParaRPr>
                    </a:p>
                  </a:txBody>
                  <a:tcPr anchor="ctr">
                    <a:noFill/>
                  </a:tcPr>
                </a:tc>
                <a:tc>
                  <a:txBody>
                    <a:bodyPr/>
                    <a:lstStyle/>
                    <a:p>
                      <a:pPr>
                        <a:buNone/>
                      </a:pPr>
                      <a:r>
                        <a:rPr lang="zh-CN" altLang="en-US" sz="2000" b="0" i="0" u="none" strike="noStrike" cap="none" spc="0" baseline="0" dirty="0">
                          <a:ln>
                            <a:noFill/>
                          </a:ln>
                          <a:solidFill>
                            <a:schemeClr val="bg1"/>
                          </a:solidFill>
                          <a:uFillTx/>
                          <a:latin typeface="+mn-ea"/>
                          <a:ea typeface="+mn-ea"/>
                          <a:cs typeface="+mn-cs"/>
                          <a:sym typeface="Helvetica Light"/>
                        </a:rPr>
                        <a:t>至从主页改版后，就越来越卡，越来越不好用了，感觉更复杂了</a:t>
                      </a:r>
                      <a:endParaRPr lang="zh-CN" altLang="en-US" sz="1800" dirty="0">
                        <a:solidFill>
                          <a:schemeClr val="bg1"/>
                        </a:solidFill>
                        <a:latin typeface="+mn-ea"/>
                        <a:ea typeface="+mn-ea"/>
                      </a:endParaRPr>
                    </a:p>
                  </a:txBody>
                  <a:tcPr anchor="ctr">
                    <a:noFill/>
                  </a:tcPr>
                </a:tc>
                <a:extLst>
                  <a:ext uri="{0D108BD9-81ED-4DB2-BD59-A6C34878D82A}">
                    <a16:rowId xmlns:a16="http://schemas.microsoft.com/office/drawing/2014/main" xmlns="" val="10004"/>
                  </a:ext>
                </a:extLst>
              </a:tr>
            </a:tbl>
          </a:graphicData>
        </a:graphic>
      </p:graphicFrame>
      <p:graphicFrame>
        <p:nvGraphicFramePr>
          <p:cNvPr id="27" name="表格 26"/>
          <p:cNvGraphicFramePr/>
          <p:nvPr/>
        </p:nvGraphicFramePr>
        <p:xfrm>
          <a:off x="12720320" y="8467725"/>
          <a:ext cx="10296525" cy="4603115"/>
        </p:xfrm>
        <a:graphic>
          <a:graphicData uri="http://schemas.openxmlformats.org/drawingml/2006/table">
            <a:tbl>
              <a:tblPr firstRow="1" bandRow="1">
                <a:tableStyleId>{5C22544A-7EE6-4342-B048-85BDC9FD1C3A}</a:tableStyleId>
              </a:tblPr>
              <a:tblGrid>
                <a:gridCol w="2573655">
                  <a:extLst>
                    <a:ext uri="{9D8B030D-6E8A-4147-A177-3AD203B41FA5}">
                      <a16:colId xmlns:a16="http://schemas.microsoft.com/office/drawing/2014/main" xmlns="" val="20000"/>
                    </a:ext>
                  </a:extLst>
                </a:gridCol>
                <a:gridCol w="1878965">
                  <a:extLst>
                    <a:ext uri="{9D8B030D-6E8A-4147-A177-3AD203B41FA5}">
                      <a16:colId xmlns:a16="http://schemas.microsoft.com/office/drawing/2014/main" xmlns="" val="20001"/>
                    </a:ext>
                  </a:extLst>
                </a:gridCol>
                <a:gridCol w="5843905">
                  <a:extLst>
                    <a:ext uri="{9D8B030D-6E8A-4147-A177-3AD203B41FA5}">
                      <a16:colId xmlns:a16="http://schemas.microsoft.com/office/drawing/2014/main" xmlns="" val="20002"/>
                    </a:ext>
                  </a:extLst>
                </a:gridCol>
              </a:tblGrid>
              <a:tr h="635635">
                <a:tc gridSpan="3">
                  <a:txBody>
                    <a:bodyPr/>
                    <a:lstStyle/>
                    <a:p>
                      <a:pPr>
                        <a:buNone/>
                      </a:pPr>
                      <a:r>
                        <a:rPr lang="zh-CN" altLang="en-US" sz="2800" dirty="0">
                          <a:solidFill>
                            <a:schemeClr val="bg1"/>
                          </a:solidFill>
                          <a:latin typeface="微软雅黑" panose="020B0503020204020204" charset="-122"/>
                          <a:ea typeface="微软雅黑" panose="020B0503020204020204" charset="-122"/>
                        </a:rPr>
                        <a:t>商城服务差</a:t>
                      </a:r>
                      <a:endParaRPr lang="zh-CN" sz="2800" dirty="0">
                        <a:solidFill>
                          <a:schemeClr val="bg1"/>
                        </a:solidFill>
                        <a:latin typeface="微软雅黑" panose="020B0503020204020204" charset="-122"/>
                        <a:ea typeface="微软雅黑" panose="020B0503020204020204" charset="-122"/>
                      </a:endParaRPr>
                    </a:p>
                  </a:txBody>
                  <a:tcPr anchor="ctr">
                    <a:solidFill>
                      <a:srgbClr val="417696"/>
                    </a:solidFill>
                  </a:tcPr>
                </a:tc>
                <a:tc hMerge="1">
                  <a:txBody>
                    <a:bodyPr/>
                    <a:lstStyle/>
                    <a:p>
                      <a:endParaRPr lang="zh-CN"/>
                    </a:p>
                  </a:txBody>
                  <a:tcPr anchor="ctr">
                    <a:solidFill>
                      <a:srgbClr val="4A5364"/>
                    </a:solidFill>
                  </a:tcPr>
                </a:tc>
                <a:tc hMerge="1">
                  <a:txBody>
                    <a:bodyPr/>
                    <a:lstStyle/>
                    <a:p>
                      <a:endParaRPr lang="zh-CN"/>
                    </a:p>
                  </a:txBody>
                  <a:tcPr anchor="ctr">
                    <a:solidFill>
                      <a:srgbClr val="4A5364"/>
                    </a:solidFill>
                  </a:tcPr>
                </a:tc>
                <a:extLst>
                  <a:ext uri="{0D108BD9-81ED-4DB2-BD59-A6C34878D82A}">
                    <a16:rowId xmlns:a16="http://schemas.microsoft.com/office/drawing/2014/main" xmlns="" val="10000"/>
                  </a:ext>
                </a:extLst>
              </a:tr>
              <a:tr h="659765">
                <a:tc>
                  <a:txBody>
                    <a:bodyPr/>
                    <a:lstStyle/>
                    <a:p>
                      <a:pPr>
                        <a:buNone/>
                      </a:pPr>
                      <a:r>
                        <a:rPr lang="zh-CN" altLang="en-US" sz="2000">
                          <a:solidFill>
                            <a:schemeClr val="bg1"/>
                          </a:solidFill>
                          <a:latin typeface="+mn-ea"/>
                          <a:ea typeface="+mn-ea"/>
                        </a:rPr>
                        <a:t>星级</a:t>
                      </a:r>
                    </a:p>
                  </a:txBody>
                  <a:tcPr anchor="ctr">
                    <a:solidFill>
                      <a:srgbClr val="4A5364"/>
                    </a:solidFill>
                  </a:tcPr>
                </a:tc>
                <a:tc>
                  <a:txBody>
                    <a:bodyPr/>
                    <a:lstStyle/>
                    <a:p>
                      <a:pPr>
                        <a:buNone/>
                      </a:pPr>
                      <a:r>
                        <a:rPr lang="zh-CN" sz="2000">
                          <a:solidFill>
                            <a:schemeClr val="bg1"/>
                          </a:solidFill>
                          <a:latin typeface="+mn-ea"/>
                          <a:ea typeface="+mn-ea"/>
                        </a:rPr>
                        <a:t>用户名</a:t>
                      </a:r>
                    </a:p>
                  </a:txBody>
                  <a:tcPr anchor="ctr">
                    <a:solidFill>
                      <a:srgbClr val="4A5364"/>
                    </a:solidFill>
                  </a:tcPr>
                </a:tc>
                <a:tc>
                  <a:txBody>
                    <a:bodyPr/>
                    <a:lstStyle/>
                    <a:p>
                      <a:pPr>
                        <a:buNone/>
                      </a:pPr>
                      <a:r>
                        <a:rPr lang="zh-CN" sz="2000">
                          <a:solidFill>
                            <a:schemeClr val="bg1"/>
                          </a:solidFill>
                          <a:latin typeface="+mn-ea"/>
                          <a:ea typeface="+mn-ea"/>
                        </a:rPr>
                        <a:t>评价</a:t>
                      </a:r>
                    </a:p>
                  </a:txBody>
                  <a:tcPr anchor="ctr">
                    <a:solidFill>
                      <a:srgbClr val="4A5364"/>
                    </a:solidFill>
                  </a:tcPr>
                </a:tc>
                <a:extLst>
                  <a:ext uri="{0D108BD9-81ED-4DB2-BD59-A6C34878D82A}">
                    <a16:rowId xmlns:a16="http://schemas.microsoft.com/office/drawing/2014/main" xmlns="" val="10001"/>
                  </a:ext>
                </a:extLst>
              </a:tr>
              <a:tr h="1296035">
                <a:tc>
                  <a:txBody>
                    <a:bodyPr/>
                    <a:lstStyle/>
                    <a:p>
                      <a:pPr>
                        <a:buNone/>
                      </a:pPr>
                      <a:r>
                        <a:rPr lang="en-US" altLang="zh-CN" sz="2000" dirty="0">
                          <a:solidFill>
                            <a:schemeClr val="bg1"/>
                          </a:solidFill>
                          <a:latin typeface="+mn-ea"/>
                          <a:ea typeface="+mn-ea"/>
                        </a:rPr>
                        <a:t>1</a:t>
                      </a:r>
                      <a:r>
                        <a:rPr lang="zh-CN" altLang="en-US" sz="2000" dirty="0">
                          <a:solidFill>
                            <a:schemeClr val="bg1"/>
                          </a:solidFill>
                          <a:latin typeface="+mn-ea"/>
                          <a:ea typeface="+mn-ea"/>
                        </a:rPr>
                        <a:t>星</a:t>
                      </a:r>
                    </a:p>
                  </a:txBody>
                  <a:tcPr anchor="ctr">
                    <a:noFill/>
                  </a:tcPr>
                </a:tc>
                <a:tc>
                  <a:txBody>
                    <a:bodyPr/>
                    <a:lstStyle/>
                    <a:p>
                      <a:pPr>
                        <a:buNone/>
                      </a:pPr>
                      <a:r>
                        <a:rPr lang="zh-CN" altLang="en-US" sz="2000" b="0" i="0" u="none" strike="noStrike" cap="none" spc="0" baseline="0" dirty="0">
                          <a:ln>
                            <a:noFill/>
                          </a:ln>
                          <a:solidFill>
                            <a:schemeClr val="bg1"/>
                          </a:solidFill>
                          <a:uFillTx/>
                          <a:latin typeface="+mn-ea"/>
                          <a:ea typeface="+mn-ea"/>
                          <a:cs typeface="+mn-cs"/>
                          <a:sym typeface="Helvetica Light"/>
                        </a:rPr>
                        <a:t>无心分</a:t>
                      </a:r>
                      <a:endParaRPr lang="en-US" altLang="zh-CN" sz="1800" dirty="0">
                        <a:solidFill>
                          <a:schemeClr val="bg1"/>
                        </a:solidFill>
                        <a:latin typeface="+mn-ea"/>
                        <a:ea typeface="+mn-ea"/>
                      </a:endParaRPr>
                    </a:p>
                  </a:txBody>
                  <a:tcPr anchor="ctr">
                    <a:noFill/>
                  </a:tcPr>
                </a:tc>
                <a:tc>
                  <a:txBody>
                    <a:bodyPr/>
                    <a:lstStyle/>
                    <a:p>
                      <a:pPr>
                        <a:buNone/>
                      </a:pPr>
                      <a:r>
                        <a:rPr lang="zh-CN" altLang="en-US" sz="2000" b="0" i="0" u="none" strike="noStrike" cap="none" spc="0" baseline="0" dirty="0">
                          <a:ln>
                            <a:noFill/>
                          </a:ln>
                          <a:solidFill>
                            <a:schemeClr val="bg1"/>
                          </a:solidFill>
                          <a:uFillTx/>
                          <a:latin typeface="+mn-ea"/>
                          <a:ea typeface="+mn-ea"/>
                          <a:cs typeface="+mn-cs"/>
                          <a:sym typeface="Helvetica Light"/>
                        </a:rPr>
                        <a:t>我在</a:t>
                      </a:r>
                      <a:r>
                        <a:rPr lang="en-US" altLang="zh-CN" sz="2000" b="0" i="0" u="none" strike="noStrike" cap="none" spc="0" baseline="0" dirty="0">
                          <a:ln>
                            <a:noFill/>
                          </a:ln>
                          <a:solidFill>
                            <a:schemeClr val="bg1"/>
                          </a:solidFill>
                          <a:uFillTx/>
                          <a:latin typeface="+mn-ea"/>
                          <a:ea typeface="+mn-ea"/>
                          <a:cs typeface="+mn-cs"/>
                          <a:sym typeface="Helvetica Light"/>
                        </a:rPr>
                        <a:t>5</a:t>
                      </a:r>
                      <a:r>
                        <a:rPr lang="zh-CN" altLang="en-US" sz="2000" b="0" i="0" u="none" strike="noStrike" cap="none" spc="0" baseline="0" dirty="0">
                          <a:ln>
                            <a:noFill/>
                          </a:ln>
                          <a:solidFill>
                            <a:schemeClr val="bg1"/>
                          </a:solidFill>
                          <a:uFillTx/>
                          <a:latin typeface="+mn-ea"/>
                          <a:ea typeface="+mn-ea"/>
                          <a:cs typeface="+mn-cs"/>
                          <a:sym typeface="Helvetica Light"/>
                        </a:rPr>
                        <a:t>月</a:t>
                      </a:r>
                      <a:r>
                        <a:rPr lang="en-US" altLang="zh-CN" sz="2000" b="0" i="0" u="none" strike="noStrike" cap="none" spc="0" baseline="0" dirty="0">
                          <a:ln>
                            <a:noFill/>
                          </a:ln>
                          <a:solidFill>
                            <a:schemeClr val="bg1"/>
                          </a:solidFill>
                          <a:uFillTx/>
                          <a:latin typeface="+mn-ea"/>
                          <a:ea typeface="+mn-ea"/>
                          <a:cs typeface="+mn-cs"/>
                          <a:sym typeface="Helvetica Light"/>
                        </a:rPr>
                        <a:t>19</a:t>
                      </a:r>
                      <a:r>
                        <a:rPr lang="zh-CN" altLang="en-US" sz="2000" b="0" i="0" u="none" strike="noStrike" cap="none" spc="0" baseline="0" dirty="0">
                          <a:ln>
                            <a:noFill/>
                          </a:ln>
                          <a:solidFill>
                            <a:schemeClr val="bg1"/>
                          </a:solidFill>
                          <a:uFillTx/>
                          <a:latin typeface="+mn-ea"/>
                          <a:ea typeface="+mn-ea"/>
                          <a:cs typeface="+mn-cs"/>
                          <a:sym typeface="Helvetica Light"/>
                        </a:rPr>
                        <a:t>日下午</a:t>
                      </a:r>
                      <a:r>
                        <a:rPr lang="en-US" altLang="zh-CN" sz="2000" b="0" i="0" u="none" strike="noStrike" cap="none" spc="0" baseline="0" dirty="0">
                          <a:ln>
                            <a:noFill/>
                          </a:ln>
                          <a:solidFill>
                            <a:schemeClr val="bg1"/>
                          </a:solidFill>
                          <a:uFillTx/>
                          <a:latin typeface="+mn-ea"/>
                          <a:ea typeface="+mn-ea"/>
                          <a:cs typeface="+mn-cs"/>
                          <a:sym typeface="Helvetica Light"/>
                        </a:rPr>
                        <a:t>2</a:t>
                      </a:r>
                      <a:r>
                        <a:rPr lang="zh-CN" altLang="en-US" sz="2000" b="0" i="0" u="none" strike="noStrike" cap="none" spc="0" baseline="0" dirty="0">
                          <a:ln>
                            <a:noFill/>
                          </a:ln>
                          <a:solidFill>
                            <a:schemeClr val="bg1"/>
                          </a:solidFill>
                          <a:uFillTx/>
                          <a:latin typeface="+mn-ea"/>
                          <a:ea typeface="+mn-ea"/>
                          <a:cs typeface="+mn-cs"/>
                          <a:sym typeface="Helvetica Light"/>
                        </a:rPr>
                        <a:t>点左右付款成功，直至今天，卖家还都没有给我出货！！！！意见反馈也都是石沉大海，根本没人来鸟我。</a:t>
                      </a:r>
                      <a:endParaRPr lang="zh-CN" altLang="en-US" sz="1800" dirty="0">
                        <a:solidFill>
                          <a:schemeClr val="bg1"/>
                        </a:solidFill>
                        <a:effectLst/>
                        <a:latin typeface="+mn-ea"/>
                        <a:ea typeface="+mn-ea"/>
                        <a:sym typeface="Helvetica Light"/>
                      </a:endParaRPr>
                    </a:p>
                  </a:txBody>
                  <a:tcPr anchor="ctr">
                    <a:noFill/>
                  </a:tcPr>
                </a:tc>
                <a:extLst>
                  <a:ext uri="{0D108BD9-81ED-4DB2-BD59-A6C34878D82A}">
                    <a16:rowId xmlns:a16="http://schemas.microsoft.com/office/drawing/2014/main" xmlns="" val="10002"/>
                  </a:ext>
                </a:extLst>
              </a:tr>
              <a:tr h="899795">
                <a:tc>
                  <a:txBody>
                    <a:bodyPr/>
                    <a:lstStyle/>
                    <a:p>
                      <a:pPr>
                        <a:buNone/>
                      </a:pPr>
                      <a:r>
                        <a:rPr lang="en-US" altLang="zh-CN" sz="2000" dirty="0">
                          <a:solidFill>
                            <a:schemeClr val="bg1"/>
                          </a:solidFill>
                          <a:latin typeface="+mn-ea"/>
                          <a:ea typeface="+mn-ea"/>
                        </a:rPr>
                        <a:t>1</a:t>
                      </a:r>
                      <a:r>
                        <a:rPr lang="zh-CN" altLang="en-US" sz="2000" dirty="0">
                          <a:solidFill>
                            <a:schemeClr val="bg1"/>
                          </a:solidFill>
                          <a:latin typeface="+mn-ea"/>
                          <a:ea typeface="+mn-ea"/>
                        </a:rPr>
                        <a:t>星</a:t>
                      </a:r>
                      <a:endParaRPr lang="zh-CN" sz="2000" dirty="0">
                        <a:solidFill>
                          <a:schemeClr val="bg1"/>
                        </a:solidFill>
                        <a:latin typeface="+mn-ea"/>
                        <a:ea typeface="+mn-ea"/>
                      </a:endParaRPr>
                    </a:p>
                  </a:txBody>
                  <a:tcPr anchor="ctr">
                    <a:noFill/>
                  </a:tcPr>
                </a:tc>
                <a:tc>
                  <a:txBody>
                    <a:bodyPr/>
                    <a:lstStyle/>
                    <a:p>
                      <a:pPr>
                        <a:buNone/>
                      </a:pPr>
                      <a:r>
                        <a:rPr lang="en-US" altLang="zh-CN" sz="2000" b="0" i="0" u="none" strike="noStrike" cap="none" spc="0" baseline="0" dirty="0" err="1">
                          <a:ln>
                            <a:noFill/>
                          </a:ln>
                          <a:solidFill>
                            <a:schemeClr val="bg1"/>
                          </a:solidFill>
                          <a:uFillTx/>
                          <a:latin typeface="+mn-ea"/>
                          <a:ea typeface="+mn-ea"/>
                          <a:cs typeface="+mn-cs"/>
                          <a:sym typeface="Helvetica Light"/>
                        </a:rPr>
                        <a:t>koko</a:t>
                      </a:r>
                      <a:r>
                        <a:rPr lang="en-US" altLang="zh-CN" sz="2000" b="0" i="0" u="none" strike="noStrike" cap="none" spc="0" baseline="0" dirty="0">
                          <a:ln>
                            <a:noFill/>
                          </a:ln>
                          <a:solidFill>
                            <a:schemeClr val="bg1"/>
                          </a:solidFill>
                          <a:uFillTx/>
                          <a:latin typeface="+mn-ea"/>
                          <a:ea typeface="+mn-ea"/>
                          <a:cs typeface="+mn-cs"/>
                          <a:sym typeface="Helvetica Light"/>
                        </a:rPr>
                        <a:t> 49i4</a:t>
                      </a:r>
                      <a:endParaRPr lang="zh-CN" sz="1800" dirty="0">
                        <a:solidFill>
                          <a:schemeClr val="bg1"/>
                        </a:solidFill>
                        <a:latin typeface="+mn-ea"/>
                        <a:ea typeface="+mn-ea"/>
                      </a:endParaRPr>
                    </a:p>
                  </a:txBody>
                  <a:tcPr anchor="ctr">
                    <a:noFill/>
                  </a:tcPr>
                </a:tc>
                <a:tc>
                  <a:txBody>
                    <a:bodyPr/>
                    <a:lstStyle/>
                    <a:p>
                      <a:pPr>
                        <a:buNone/>
                      </a:pPr>
                      <a:r>
                        <a:rPr lang="zh-CN" altLang="en-US" sz="2000" b="0" i="0" u="none" strike="noStrike" cap="none" spc="0" baseline="0" dirty="0">
                          <a:ln>
                            <a:noFill/>
                          </a:ln>
                          <a:solidFill>
                            <a:schemeClr val="bg1"/>
                          </a:solidFill>
                          <a:uFillTx/>
                          <a:latin typeface="+mn-ea"/>
                          <a:ea typeface="+mn-ea"/>
                          <a:cs typeface="+mn-cs"/>
                          <a:sym typeface="Helvetica Light"/>
                        </a:rPr>
                        <a:t>电影票贵不说，商城上买的手办小东西， 想退退不了，根本没发货。</a:t>
                      </a:r>
                      <a:r>
                        <a:rPr lang="en-US" altLang="zh-CN" sz="2000" b="0" i="0" u="none" strike="noStrike" cap="none" spc="0" baseline="0" dirty="0">
                          <a:ln>
                            <a:noFill/>
                          </a:ln>
                          <a:solidFill>
                            <a:schemeClr val="bg1"/>
                          </a:solidFill>
                          <a:uFillTx/>
                          <a:latin typeface="+mn-ea"/>
                          <a:ea typeface="+mn-ea"/>
                          <a:cs typeface="+mn-cs"/>
                          <a:sym typeface="Helvetica Light"/>
                        </a:rPr>
                        <a:t>3</a:t>
                      </a:r>
                      <a:r>
                        <a:rPr lang="zh-CN" altLang="en-US" sz="2000" b="0" i="0" u="none" strike="noStrike" cap="none" spc="0" baseline="0" dirty="0">
                          <a:ln>
                            <a:noFill/>
                          </a:ln>
                          <a:solidFill>
                            <a:schemeClr val="bg1"/>
                          </a:solidFill>
                          <a:uFillTx/>
                          <a:latin typeface="+mn-ea"/>
                          <a:ea typeface="+mn-ea"/>
                          <a:cs typeface="+mn-cs"/>
                          <a:sym typeface="Helvetica Light"/>
                        </a:rPr>
                        <a:t>月了整整。 真好意思啊还显示待收货？ 收个鬼？</a:t>
                      </a:r>
                      <a:endParaRPr lang="zh-CN" sz="1800" dirty="0">
                        <a:solidFill>
                          <a:schemeClr val="bg1"/>
                        </a:solidFill>
                        <a:latin typeface="+mn-ea"/>
                        <a:ea typeface="+mn-ea"/>
                      </a:endParaRPr>
                    </a:p>
                  </a:txBody>
                  <a:tcPr anchor="ctr">
                    <a:noFill/>
                  </a:tcPr>
                </a:tc>
                <a:extLst>
                  <a:ext uri="{0D108BD9-81ED-4DB2-BD59-A6C34878D82A}">
                    <a16:rowId xmlns:a16="http://schemas.microsoft.com/office/drawing/2014/main" xmlns="" val="10003"/>
                  </a:ext>
                </a:extLst>
              </a:tr>
              <a:tr h="899795">
                <a:tc>
                  <a:txBody>
                    <a:bodyPr/>
                    <a:lstStyle/>
                    <a:p>
                      <a:pPr>
                        <a:buNone/>
                      </a:pPr>
                      <a:r>
                        <a:rPr lang="en-US" altLang="zh-CN" sz="2000" dirty="0">
                          <a:solidFill>
                            <a:schemeClr val="bg1"/>
                          </a:solidFill>
                          <a:latin typeface="+mn-ea"/>
                          <a:ea typeface="+mn-ea"/>
                        </a:rPr>
                        <a:t>1</a:t>
                      </a:r>
                      <a:r>
                        <a:rPr lang="zh-CN" altLang="en-US" sz="2000" dirty="0">
                          <a:solidFill>
                            <a:schemeClr val="bg1"/>
                          </a:solidFill>
                          <a:latin typeface="+mn-ea"/>
                          <a:ea typeface="+mn-ea"/>
                        </a:rPr>
                        <a:t>星</a:t>
                      </a:r>
                    </a:p>
                  </a:txBody>
                  <a:tcPr anchor="ctr">
                    <a:noFill/>
                  </a:tcPr>
                </a:tc>
                <a:tc>
                  <a:txBody>
                    <a:bodyPr/>
                    <a:lstStyle/>
                    <a:p>
                      <a:pPr>
                        <a:buNone/>
                      </a:pPr>
                      <a:r>
                        <a:rPr lang="en-US" altLang="zh-CN" sz="2000" b="0" i="0" u="none" strike="noStrike" cap="none" spc="0" baseline="0" dirty="0">
                          <a:ln>
                            <a:noFill/>
                          </a:ln>
                          <a:solidFill>
                            <a:schemeClr val="bg1"/>
                          </a:solidFill>
                          <a:uFillTx/>
                          <a:latin typeface="+mn-ea"/>
                          <a:ea typeface="+mn-ea"/>
                          <a:cs typeface="+mn-cs"/>
                          <a:sym typeface="Helvetica Light"/>
                        </a:rPr>
                        <a:t>126</a:t>
                      </a:r>
                      <a:r>
                        <a:rPr lang="zh-CN" altLang="en-US" sz="2000" b="0" i="0" u="none" strike="noStrike" cap="none" spc="0" baseline="0" dirty="0">
                          <a:ln>
                            <a:noFill/>
                          </a:ln>
                          <a:solidFill>
                            <a:schemeClr val="bg1"/>
                          </a:solidFill>
                          <a:uFillTx/>
                          <a:latin typeface="+mn-ea"/>
                          <a:ea typeface="+mn-ea"/>
                          <a:cs typeface="+mn-cs"/>
                          <a:sym typeface="Helvetica Light"/>
                        </a:rPr>
                        <a:t>木头人</a:t>
                      </a:r>
                      <a:endParaRPr lang="zh-CN" altLang="en-US" sz="1800" dirty="0">
                        <a:solidFill>
                          <a:schemeClr val="bg1"/>
                        </a:solidFill>
                        <a:latin typeface="+mn-ea"/>
                        <a:ea typeface="+mn-ea"/>
                      </a:endParaRPr>
                    </a:p>
                  </a:txBody>
                  <a:tcPr anchor="ctr">
                    <a:noFill/>
                  </a:tcPr>
                </a:tc>
                <a:tc>
                  <a:txBody>
                    <a:bodyPr/>
                    <a:lstStyle/>
                    <a:p>
                      <a:pPr>
                        <a:buNone/>
                      </a:pPr>
                      <a:r>
                        <a:rPr lang="en-US" altLang="zh-CN" sz="2000" b="0" i="0" u="none" strike="noStrike" cap="none" spc="0" baseline="0" dirty="0">
                          <a:ln>
                            <a:noFill/>
                          </a:ln>
                          <a:solidFill>
                            <a:schemeClr val="bg1"/>
                          </a:solidFill>
                          <a:uFillTx/>
                          <a:latin typeface="+mn-ea"/>
                          <a:ea typeface="+mn-ea"/>
                          <a:cs typeface="+mn-cs"/>
                          <a:sym typeface="Helvetica Light"/>
                        </a:rPr>
                        <a:t>2016</a:t>
                      </a:r>
                      <a:r>
                        <a:rPr lang="zh-CN" altLang="en-US" sz="2000" b="0" i="0" u="none" strike="noStrike" cap="none" spc="0" baseline="0" dirty="0">
                          <a:ln>
                            <a:noFill/>
                          </a:ln>
                          <a:solidFill>
                            <a:schemeClr val="bg1"/>
                          </a:solidFill>
                          <a:uFillTx/>
                          <a:latin typeface="+mn-ea"/>
                          <a:ea typeface="+mn-ea"/>
                          <a:cs typeface="+mn-cs"/>
                          <a:sym typeface="Helvetica Light"/>
                        </a:rPr>
                        <a:t>年</a:t>
                      </a:r>
                      <a:r>
                        <a:rPr lang="en-US" altLang="zh-CN" sz="2000" b="0" i="0" u="none" strike="noStrike" cap="none" spc="0" baseline="0" dirty="0">
                          <a:ln>
                            <a:noFill/>
                          </a:ln>
                          <a:solidFill>
                            <a:schemeClr val="bg1"/>
                          </a:solidFill>
                          <a:uFillTx/>
                          <a:latin typeface="+mn-ea"/>
                          <a:ea typeface="+mn-ea"/>
                          <a:cs typeface="+mn-cs"/>
                          <a:sym typeface="Helvetica Light"/>
                        </a:rPr>
                        <a:t>3</a:t>
                      </a:r>
                      <a:r>
                        <a:rPr lang="zh-CN" altLang="en-US" sz="2000" b="0" i="0" u="none" strike="noStrike" cap="none" spc="0" baseline="0" dirty="0">
                          <a:ln>
                            <a:noFill/>
                          </a:ln>
                          <a:solidFill>
                            <a:schemeClr val="bg1"/>
                          </a:solidFill>
                          <a:uFillTx/>
                          <a:latin typeface="+mn-ea"/>
                          <a:ea typeface="+mn-ea"/>
                          <a:cs typeface="+mn-cs"/>
                          <a:sym typeface="Helvetica Light"/>
                        </a:rPr>
                        <a:t>月</a:t>
                      </a:r>
                      <a:r>
                        <a:rPr lang="en-US" altLang="zh-CN" sz="2000" b="0" i="0" u="none" strike="noStrike" cap="none" spc="0" baseline="0" dirty="0">
                          <a:ln>
                            <a:noFill/>
                          </a:ln>
                          <a:solidFill>
                            <a:schemeClr val="bg1"/>
                          </a:solidFill>
                          <a:uFillTx/>
                          <a:latin typeface="+mn-ea"/>
                          <a:ea typeface="+mn-ea"/>
                          <a:cs typeface="+mn-cs"/>
                          <a:sym typeface="Helvetica Light"/>
                        </a:rPr>
                        <a:t>4</a:t>
                      </a:r>
                      <a:r>
                        <a:rPr lang="zh-CN" altLang="en-US" sz="2000" b="0" i="0" u="none" strike="noStrike" cap="none" spc="0" baseline="0" dirty="0">
                          <a:ln>
                            <a:noFill/>
                          </a:ln>
                          <a:solidFill>
                            <a:schemeClr val="bg1"/>
                          </a:solidFill>
                          <a:uFillTx/>
                          <a:latin typeface="+mn-ea"/>
                          <a:ea typeface="+mn-ea"/>
                          <a:cs typeface="+mn-cs"/>
                          <a:sym typeface="Helvetica Light"/>
                        </a:rPr>
                        <a:t>日在时光网的商城买了</a:t>
                      </a:r>
                      <a:r>
                        <a:rPr lang="en-US" altLang="zh-CN" sz="2000" b="0" i="0" u="none" strike="noStrike" cap="none" spc="0" baseline="0" dirty="0">
                          <a:ln>
                            <a:noFill/>
                          </a:ln>
                          <a:solidFill>
                            <a:schemeClr val="bg1"/>
                          </a:solidFill>
                          <a:uFillTx/>
                          <a:latin typeface="+mn-ea"/>
                          <a:ea typeface="+mn-ea"/>
                          <a:cs typeface="+mn-cs"/>
                          <a:sym typeface="Helvetica Light"/>
                        </a:rPr>
                        <a:t>759</a:t>
                      </a:r>
                      <a:r>
                        <a:rPr lang="zh-CN" altLang="en-US" sz="2000" b="0" i="0" u="none" strike="noStrike" cap="none" spc="0" baseline="0" dirty="0">
                          <a:ln>
                            <a:noFill/>
                          </a:ln>
                          <a:solidFill>
                            <a:schemeClr val="bg1"/>
                          </a:solidFill>
                          <a:uFillTx/>
                          <a:latin typeface="+mn-ea"/>
                          <a:ea typeface="+mn-ea"/>
                          <a:cs typeface="+mn-cs"/>
                          <a:sym typeface="Helvetica Light"/>
                        </a:rPr>
                        <a:t>元人民币的商品，至今未发货，联系客服和售后都说不能给我确定日期发货</a:t>
                      </a:r>
                      <a:endParaRPr lang="zh-CN" altLang="en-US" sz="1800" dirty="0">
                        <a:solidFill>
                          <a:schemeClr val="bg1"/>
                        </a:solidFill>
                        <a:latin typeface="+mn-ea"/>
                        <a:ea typeface="+mn-ea"/>
                      </a:endParaRPr>
                    </a:p>
                  </a:txBody>
                  <a:tcPr anchor="ctr">
                    <a:no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8230172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用户评论分析</a:t>
            </a:r>
          </a:p>
        </p:txBody>
      </p:sp>
      <p:graphicFrame>
        <p:nvGraphicFramePr>
          <p:cNvPr id="26" name="表格 25"/>
          <p:cNvGraphicFramePr/>
          <p:nvPr>
            <p:extLst>
              <p:ext uri="{D42A27DB-BD31-4B8C-83A1-F6EECF244321}">
                <p14:modId xmlns:p14="http://schemas.microsoft.com/office/powerpoint/2010/main" val="1930766762"/>
              </p:ext>
            </p:extLst>
          </p:nvPr>
        </p:nvGraphicFramePr>
        <p:xfrm>
          <a:off x="1355988" y="3104541"/>
          <a:ext cx="10296525" cy="4391025"/>
        </p:xfrm>
        <a:graphic>
          <a:graphicData uri="http://schemas.openxmlformats.org/drawingml/2006/table">
            <a:tbl>
              <a:tblPr firstRow="1" bandRow="1">
                <a:tableStyleId>{5C22544A-7EE6-4342-B048-85BDC9FD1C3A}</a:tableStyleId>
              </a:tblPr>
              <a:tblGrid>
                <a:gridCol w="2573655">
                  <a:extLst>
                    <a:ext uri="{9D8B030D-6E8A-4147-A177-3AD203B41FA5}">
                      <a16:colId xmlns:a16="http://schemas.microsoft.com/office/drawing/2014/main" xmlns="" val="20000"/>
                    </a:ext>
                  </a:extLst>
                </a:gridCol>
                <a:gridCol w="1878965">
                  <a:extLst>
                    <a:ext uri="{9D8B030D-6E8A-4147-A177-3AD203B41FA5}">
                      <a16:colId xmlns:a16="http://schemas.microsoft.com/office/drawing/2014/main" xmlns="" val="20001"/>
                    </a:ext>
                  </a:extLst>
                </a:gridCol>
                <a:gridCol w="5843905">
                  <a:extLst>
                    <a:ext uri="{9D8B030D-6E8A-4147-A177-3AD203B41FA5}">
                      <a16:colId xmlns:a16="http://schemas.microsoft.com/office/drawing/2014/main" xmlns="" val="20002"/>
                    </a:ext>
                  </a:extLst>
                </a:gridCol>
              </a:tblGrid>
              <a:tr h="635635">
                <a:tc gridSpan="3">
                  <a:txBody>
                    <a:bodyPr/>
                    <a:lstStyle/>
                    <a:p>
                      <a:pPr>
                        <a:buNone/>
                      </a:pPr>
                      <a:r>
                        <a:rPr lang="zh-CN" altLang="en-US" sz="2800" dirty="0">
                          <a:latin typeface="微软雅黑" panose="020B0503020204020204" charset="-122"/>
                          <a:ea typeface="微软雅黑" panose="020B0503020204020204" charset="-122"/>
                          <a:sym typeface="+mn-ea"/>
                        </a:rPr>
                        <a:t>影讯快</a:t>
                      </a:r>
                      <a:r>
                        <a:rPr lang="en-US" altLang="zh-CN" sz="2800" dirty="0">
                          <a:latin typeface="微软雅黑" panose="020B0503020204020204" charset="-122"/>
                          <a:ea typeface="微软雅黑" panose="020B0503020204020204" charset="-122"/>
                          <a:sym typeface="+mn-ea"/>
                        </a:rPr>
                        <a:t>+</a:t>
                      </a:r>
                      <a:r>
                        <a:rPr lang="zh-CN" altLang="en-US" sz="2800" dirty="0">
                          <a:latin typeface="微软雅黑" panose="020B0503020204020204" charset="-122"/>
                          <a:ea typeface="微软雅黑" panose="020B0503020204020204" charset="-122"/>
                          <a:sym typeface="+mn-ea"/>
                        </a:rPr>
                        <a:t>影评好</a:t>
                      </a:r>
                      <a:endParaRPr lang="zh-CN" sz="2800" dirty="0">
                        <a:solidFill>
                          <a:schemeClr val="bg1"/>
                        </a:solidFill>
                        <a:latin typeface="微软雅黑" panose="020B0503020204020204" charset="-122"/>
                        <a:ea typeface="微软雅黑" panose="020B0503020204020204" charset="-122"/>
                      </a:endParaRPr>
                    </a:p>
                  </a:txBody>
                  <a:tcPr anchor="ctr">
                    <a:solidFill>
                      <a:srgbClr val="417696"/>
                    </a:solidFill>
                  </a:tcPr>
                </a:tc>
                <a:tc hMerge="1">
                  <a:txBody>
                    <a:bodyPr/>
                    <a:lstStyle/>
                    <a:p>
                      <a:endParaRPr lang="zh-CN"/>
                    </a:p>
                  </a:txBody>
                  <a:tcPr anchor="ctr">
                    <a:solidFill>
                      <a:srgbClr val="4A5364"/>
                    </a:solidFill>
                  </a:tcPr>
                </a:tc>
                <a:tc hMerge="1">
                  <a:txBody>
                    <a:bodyPr/>
                    <a:lstStyle/>
                    <a:p>
                      <a:endParaRPr lang="zh-CN"/>
                    </a:p>
                  </a:txBody>
                  <a:tcPr anchor="ctr">
                    <a:solidFill>
                      <a:srgbClr val="4A5364"/>
                    </a:solidFill>
                  </a:tcPr>
                </a:tc>
                <a:extLst>
                  <a:ext uri="{0D108BD9-81ED-4DB2-BD59-A6C34878D82A}">
                    <a16:rowId xmlns:a16="http://schemas.microsoft.com/office/drawing/2014/main" xmlns="" val="10000"/>
                  </a:ext>
                </a:extLst>
              </a:tr>
              <a:tr h="659765">
                <a:tc>
                  <a:txBody>
                    <a:bodyPr/>
                    <a:lstStyle/>
                    <a:p>
                      <a:pPr>
                        <a:buNone/>
                      </a:pPr>
                      <a:r>
                        <a:rPr lang="zh-CN" altLang="en-US" sz="2000">
                          <a:solidFill>
                            <a:schemeClr val="bg1"/>
                          </a:solidFill>
                          <a:latin typeface="微软雅黑" panose="020B0503020204020204" charset="-122"/>
                          <a:ea typeface="微软雅黑" panose="020B0503020204020204" charset="-122"/>
                        </a:rPr>
                        <a:t>星级</a:t>
                      </a:r>
                    </a:p>
                  </a:txBody>
                  <a:tcPr anchor="ctr">
                    <a:solidFill>
                      <a:srgbClr val="4A5364"/>
                    </a:solidFill>
                  </a:tcPr>
                </a:tc>
                <a:tc>
                  <a:txBody>
                    <a:bodyPr/>
                    <a:lstStyle/>
                    <a:p>
                      <a:pPr>
                        <a:buNone/>
                      </a:pPr>
                      <a:r>
                        <a:rPr lang="zh-CN" sz="2000">
                          <a:solidFill>
                            <a:schemeClr val="bg1"/>
                          </a:solidFill>
                          <a:latin typeface="微软雅黑" panose="020B0503020204020204" charset="-122"/>
                          <a:ea typeface="微软雅黑" panose="020B0503020204020204" charset="-122"/>
                        </a:rPr>
                        <a:t>用户名</a:t>
                      </a:r>
                    </a:p>
                  </a:txBody>
                  <a:tcPr anchor="ctr">
                    <a:solidFill>
                      <a:srgbClr val="4A5364"/>
                    </a:solidFill>
                  </a:tcPr>
                </a:tc>
                <a:tc>
                  <a:txBody>
                    <a:bodyPr/>
                    <a:lstStyle/>
                    <a:p>
                      <a:pPr>
                        <a:buNone/>
                      </a:pPr>
                      <a:r>
                        <a:rPr lang="zh-CN" sz="2000">
                          <a:solidFill>
                            <a:schemeClr val="bg1"/>
                          </a:solidFill>
                          <a:latin typeface="微软雅黑" panose="020B0503020204020204" charset="-122"/>
                          <a:ea typeface="微软雅黑" panose="020B0503020204020204" charset="-122"/>
                        </a:rPr>
                        <a:t>评价</a:t>
                      </a:r>
                    </a:p>
                  </a:txBody>
                  <a:tcPr anchor="ctr">
                    <a:solidFill>
                      <a:srgbClr val="4A5364"/>
                    </a:solidFill>
                  </a:tcPr>
                </a:tc>
                <a:extLst>
                  <a:ext uri="{0D108BD9-81ED-4DB2-BD59-A6C34878D82A}">
                    <a16:rowId xmlns:a16="http://schemas.microsoft.com/office/drawing/2014/main" xmlns="" val="10001"/>
                  </a:ext>
                </a:extLst>
              </a:tr>
              <a:tr h="1296035">
                <a:tc>
                  <a:txBody>
                    <a:bodyPr/>
                    <a:lstStyle/>
                    <a:p>
                      <a:pPr>
                        <a:buNone/>
                      </a:pPr>
                      <a:r>
                        <a:rPr lang="en-US" altLang="zh-CN" sz="2000" dirty="0">
                          <a:solidFill>
                            <a:schemeClr val="bg1"/>
                          </a:solidFill>
                          <a:latin typeface="微软雅黑" panose="020B0503020204020204" charset="-122"/>
                          <a:ea typeface="微软雅黑" panose="020B0503020204020204" charset="-122"/>
                        </a:rPr>
                        <a:t>4</a:t>
                      </a:r>
                      <a:r>
                        <a:rPr lang="zh-CN" altLang="en-US" sz="2000" dirty="0">
                          <a:solidFill>
                            <a:schemeClr val="bg1"/>
                          </a:solidFill>
                          <a:latin typeface="微软雅黑" panose="020B0503020204020204" charset="-122"/>
                          <a:ea typeface="微软雅黑" panose="020B0503020204020204" charset="-122"/>
                        </a:rPr>
                        <a:t>星</a:t>
                      </a:r>
                    </a:p>
                  </a:txBody>
                  <a:tcPr anchor="ctr">
                    <a:noFill/>
                  </a:tcPr>
                </a:tc>
                <a:tc>
                  <a:txBody>
                    <a:bodyPr/>
                    <a:lstStyle/>
                    <a:p>
                      <a:pPr>
                        <a:buNone/>
                      </a:pPr>
                      <a:r>
                        <a:rPr lang="zh-CN" altLang="en-US" sz="2000" b="0" i="0" u="none" strike="noStrike" cap="none" spc="0" baseline="0" dirty="0">
                          <a:ln>
                            <a:noFill/>
                          </a:ln>
                          <a:solidFill>
                            <a:schemeClr val="bg1"/>
                          </a:solidFill>
                          <a:uFillTx/>
                          <a:latin typeface="+mn-ea"/>
                          <a:ea typeface="+mn-ea"/>
                          <a:cs typeface="+mn-cs"/>
                          <a:sym typeface="Helvetica Light"/>
                        </a:rPr>
                        <a:t>分道扬镳</a:t>
                      </a:r>
                      <a:r>
                        <a:rPr lang="en-US" altLang="zh-CN" sz="2000" b="0" i="0" u="none" strike="noStrike" cap="none" spc="0" baseline="0" dirty="0">
                          <a:ln>
                            <a:noFill/>
                          </a:ln>
                          <a:solidFill>
                            <a:schemeClr val="bg1"/>
                          </a:solidFill>
                          <a:uFillTx/>
                          <a:latin typeface="+mn-ea"/>
                          <a:ea typeface="+mn-ea"/>
                          <a:cs typeface="+mn-cs"/>
                          <a:sym typeface="Helvetica Light"/>
                        </a:rPr>
                        <a:t>555</a:t>
                      </a:r>
                      <a:endParaRPr lang="en-US" altLang="zh-CN" sz="1800" dirty="0">
                        <a:solidFill>
                          <a:schemeClr val="bg1"/>
                        </a:solidFill>
                        <a:latin typeface="+mn-ea"/>
                        <a:ea typeface="+mn-ea"/>
                      </a:endParaRPr>
                    </a:p>
                  </a:txBody>
                  <a:tcPr anchor="ctr">
                    <a:noFill/>
                  </a:tcPr>
                </a:tc>
                <a:tc>
                  <a:txBody>
                    <a:bodyPr/>
                    <a:lstStyle/>
                    <a:p>
                      <a:pPr>
                        <a:buNone/>
                      </a:pPr>
                      <a:r>
                        <a:rPr lang="zh-CN" altLang="en-US" sz="2000" b="0" i="0" u="none" strike="noStrike" cap="none" spc="0" baseline="0" dirty="0">
                          <a:ln>
                            <a:noFill/>
                          </a:ln>
                          <a:solidFill>
                            <a:schemeClr val="bg1"/>
                          </a:solidFill>
                          <a:uFillTx/>
                          <a:latin typeface="+mn-ea"/>
                          <a:ea typeface="+mn-ea"/>
                          <a:cs typeface="+mn-cs"/>
                          <a:sym typeface="Helvetica Light"/>
                        </a:rPr>
                        <a:t>影讯很全，想找的片子基本都有，就是希望能增加购票优惠活动，如果加上这一块，时光的综合能力应该就比其它客户端有优势多了</a:t>
                      </a:r>
                      <a:endParaRPr lang="zh-CN" altLang="en-US" sz="1800" dirty="0">
                        <a:solidFill>
                          <a:schemeClr val="bg1"/>
                        </a:solidFill>
                        <a:effectLst/>
                        <a:latin typeface="+mn-ea"/>
                        <a:ea typeface="+mn-ea"/>
                        <a:sym typeface="Helvetica Light"/>
                      </a:endParaRPr>
                    </a:p>
                  </a:txBody>
                  <a:tcPr anchor="ctr">
                    <a:noFill/>
                  </a:tcPr>
                </a:tc>
                <a:extLst>
                  <a:ext uri="{0D108BD9-81ED-4DB2-BD59-A6C34878D82A}">
                    <a16:rowId xmlns:a16="http://schemas.microsoft.com/office/drawing/2014/main" xmlns="" val="10002"/>
                  </a:ext>
                </a:extLst>
              </a:tr>
              <a:tr h="899795">
                <a:tc>
                  <a:txBody>
                    <a:bodyPr/>
                    <a:lstStyle/>
                    <a:p>
                      <a:pPr>
                        <a:buNone/>
                      </a:pPr>
                      <a:r>
                        <a:rPr lang="en-US" altLang="zh-CN" sz="2000" dirty="0">
                          <a:solidFill>
                            <a:schemeClr val="bg1"/>
                          </a:solidFill>
                          <a:latin typeface="微软雅黑" panose="020B0503020204020204" charset="-122"/>
                          <a:ea typeface="微软雅黑" panose="020B0503020204020204" charset="-122"/>
                        </a:rPr>
                        <a:t>5</a:t>
                      </a:r>
                      <a:r>
                        <a:rPr lang="zh-CN" altLang="en-US" sz="2000" dirty="0">
                          <a:solidFill>
                            <a:schemeClr val="bg1"/>
                          </a:solidFill>
                          <a:latin typeface="微软雅黑" panose="020B0503020204020204" charset="-122"/>
                          <a:ea typeface="微软雅黑" panose="020B0503020204020204" charset="-122"/>
                        </a:rPr>
                        <a:t>星</a:t>
                      </a:r>
                      <a:endParaRPr lang="zh-CN" sz="2000" dirty="0">
                        <a:solidFill>
                          <a:schemeClr val="bg1"/>
                        </a:solidFill>
                        <a:latin typeface="微软雅黑" panose="020B0503020204020204" charset="-122"/>
                        <a:ea typeface="微软雅黑" panose="020B0503020204020204" charset="-122"/>
                      </a:endParaRPr>
                    </a:p>
                  </a:txBody>
                  <a:tcPr anchor="ctr">
                    <a:noFill/>
                  </a:tcPr>
                </a:tc>
                <a:tc>
                  <a:txBody>
                    <a:bodyPr/>
                    <a:lstStyle/>
                    <a:p>
                      <a:pPr>
                        <a:buNone/>
                      </a:pPr>
                      <a:r>
                        <a:rPr lang="zh-CN" altLang="en-US" sz="2000" b="0" i="0" u="none" strike="noStrike" cap="none" spc="0" baseline="0" dirty="0">
                          <a:ln>
                            <a:noFill/>
                          </a:ln>
                          <a:solidFill>
                            <a:schemeClr val="bg1"/>
                          </a:solidFill>
                          <a:uFillTx/>
                          <a:latin typeface="+mn-ea"/>
                          <a:ea typeface="+mn-ea"/>
                          <a:cs typeface="+mn-cs"/>
                          <a:sym typeface="Helvetica Light"/>
                        </a:rPr>
                        <a:t>上善若岩</a:t>
                      </a:r>
                      <a:endParaRPr lang="zh-CN" sz="1800" dirty="0">
                        <a:solidFill>
                          <a:schemeClr val="bg1"/>
                        </a:solidFill>
                        <a:latin typeface="+mn-ea"/>
                        <a:ea typeface="+mn-ea"/>
                      </a:endParaRPr>
                    </a:p>
                  </a:txBody>
                  <a:tcPr anchor="ctr">
                    <a:noFill/>
                  </a:tcPr>
                </a:tc>
                <a:tc>
                  <a:txBody>
                    <a:bodyPr/>
                    <a:lstStyle/>
                    <a:p>
                      <a:r>
                        <a:rPr lang="zh-CN" altLang="en-US" sz="2000" dirty="0">
                          <a:solidFill>
                            <a:schemeClr val="bg1"/>
                          </a:solidFill>
                          <a:latin typeface="+mn-ea"/>
                          <a:ea typeface="+mn-ea"/>
                        </a:rPr>
                        <a:t>很好，内容丰富，全面，很实用。</a:t>
                      </a:r>
                    </a:p>
                  </a:txBody>
                  <a:tcPr marL="76200" marR="76200" marT="0" marB="0" anchor="ctr">
                    <a:noFill/>
                  </a:tcPr>
                </a:tc>
                <a:extLst>
                  <a:ext uri="{0D108BD9-81ED-4DB2-BD59-A6C34878D82A}">
                    <a16:rowId xmlns:a16="http://schemas.microsoft.com/office/drawing/2014/main" xmlns="" val="10003"/>
                  </a:ext>
                </a:extLst>
              </a:tr>
              <a:tr h="899795">
                <a:tc>
                  <a:txBody>
                    <a:bodyPr/>
                    <a:lstStyle/>
                    <a:p>
                      <a:pPr>
                        <a:buNone/>
                      </a:pPr>
                      <a:r>
                        <a:rPr lang="en-US" altLang="zh-CN" sz="2000" dirty="0">
                          <a:solidFill>
                            <a:schemeClr val="bg1"/>
                          </a:solidFill>
                          <a:latin typeface="微软雅黑" panose="020B0503020204020204" charset="-122"/>
                          <a:ea typeface="微软雅黑" panose="020B0503020204020204" charset="-122"/>
                        </a:rPr>
                        <a:t>5</a:t>
                      </a:r>
                      <a:r>
                        <a:rPr lang="zh-CN" altLang="en-US" sz="2000" dirty="0">
                          <a:solidFill>
                            <a:schemeClr val="bg1"/>
                          </a:solidFill>
                          <a:latin typeface="微软雅黑" panose="020B0503020204020204" charset="-122"/>
                          <a:ea typeface="微软雅黑" panose="020B0503020204020204" charset="-122"/>
                        </a:rPr>
                        <a:t>星</a:t>
                      </a:r>
                    </a:p>
                  </a:txBody>
                  <a:tcPr anchor="ctr">
                    <a:noFill/>
                  </a:tcPr>
                </a:tc>
                <a:tc>
                  <a:txBody>
                    <a:bodyPr/>
                    <a:lstStyle/>
                    <a:p>
                      <a:pPr>
                        <a:buNone/>
                      </a:pPr>
                      <a:r>
                        <a:rPr lang="zh-CN" altLang="en-US" sz="2000" b="0" i="0" u="none" strike="noStrike" cap="none" spc="0" baseline="0" dirty="0">
                          <a:ln>
                            <a:noFill/>
                          </a:ln>
                          <a:solidFill>
                            <a:schemeClr val="bg1"/>
                          </a:solidFill>
                          <a:uFillTx/>
                          <a:latin typeface="+mn-ea"/>
                          <a:ea typeface="+mn-ea"/>
                          <a:cs typeface="+mn-cs"/>
                          <a:sym typeface="Helvetica Light"/>
                        </a:rPr>
                        <a:t>凯文小熊</a:t>
                      </a:r>
                      <a:endParaRPr lang="zh-CN" altLang="en-US" sz="1800" dirty="0">
                        <a:solidFill>
                          <a:schemeClr val="bg1"/>
                        </a:solidFill>
                        <a:latin typeface="+mn-ea"/>
                        <a:ea typeface="+mn-ea"/>
                      </a:endParaRPr>
                    </a:p>
                  </a:txBody>
                  <a:tcPr anchor="ctr">
                    <a:noFill/>
                  </a:tcPr>
                </a:tc>
                <a:tc>
                  <a:txBody>
                    <a:bodyPr/>
                    <a:lstStyle/>
                    <a:p>
                      <a:pPr>
                        <a:buNone/>
                      </a:pPr>
                      <a:r>
                        <a:rPr lang="zh-CN" altLang="en-US" sz="2000" b="0" i="0" u="none" strike="noStrike" cap="none" spc="0" baseline="0" dirty="0">
                          <a:ln>
                            <a:noFill/>
                          </a:ln>
                          <a:solidFill>
                            <a:schemeClr val="bg1"/>
                          </a:solidFill>
                          <a:uFillTx/>
                          <a:latin typeface="+mn-ea"/>
                          <a:ea typeface="+mn-ea"/>
                          <a:cs typeface="+mn-cs"/>
                          <a:sym typeface="Helvetica Light"/>
                        </a:rPr>
                        <a:t>影评我就选时光网</a:t>
                      </a:r>
                      <a:endParaRPr lang="zh-CN" altLang="en-US" sz="1800" dirty="0">
                        <a:solidFill>
                          <a:schemeClr val="bg1"/>
                        </a:solidFill>
                        <a:latin typeface="+mn-ea"/>
                        <a:ea typeface="+mn-ea"/>
                      </a:endParaRPr>
                    </a:p>
                  </a:txBody>
                  <a:tcPr anchor="ctr">
                    <a:noFill/>
                  </a:tcPr>
                </a:tc>
                <a:extLst>
                  <a:ext uri="{0D108BD9-81ED-4DB2-BD59-A6C34878D82A}">
                    <a16:rowId xmlns:a16="http://schemas.microsoft.com/office/drawing/2014/main" xmlns="" val="10004"/>
                  </a:ext>
                </a:extLst>
              </a:tr>
            </a:tbl>
          </a:graphicData>
        </a:graphic>
      </p:graphicFrame>
      <p:sp>
        <p:nvSpPr>
          <p:cNvPr id="5" name="TextBox 4"/>
          <p:cNvSpPr txBox="1"/>
          <p:nvPr/>
        </p:nvSpPr>
        <p:spPr>
          <a:xfrm>
            <a:off x="1355988" y="8425037"/>
            <a:ext cx="19492516" cy="41960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a:ln>
                  <a:noFill/>
                </a:ln>
                <a:solidFill>
                  <a:schemeClr val="bg1"/>
                </a:solidFill>
                <a:effectLst/>
                <a:uFillTx/>
                <a:latin typeface="+mn-lt"/>
                <a:ea typeface="+mn-ea"/>
                <a:cs typeface="+mn-cs"/>
                <a:sym typeface="Helvetica Light"/>
              </a:rPr>
              <a:t>总结：</a:t>
            </a:r>
            <a:endParaRPr kumimoji="0" lang="en-US" altLang="zh-CN" sz="2800" b="0" i="0" u="none" strike="noStrike" cap="none" spc="0" normalizeH="0" baseline="0" dirty="0">
              <a:ln>
                <a:noFill/>
              </a:ln>
              <a:solidFill>
                <a:schemeClr val="bg1"/>
              </a:solidFill>
              <a:effectLst/>
              <a:uFillTx/>
              <a:latin typeface="+mn-lt"/>
              <a:ea typeface="+mn-ea"/>
              <a:cs typeface="+mn-cs"/>
              <a:sym typeface="Helvetica Light"/>
            </a:endParaRPr>
          </a:p>
          <a:p>
            <a:pPr marL="0" marR="0" indent="0" algn="l" defTabSz="825500" rtl="0" fontAlgn="auto" latinLnBrk="0" hangingPunct="0">
              <a:lnSpc>
                <a:spcPct val="100000"/>
              </a:lnSpc>
              <a:spcBef>
                <a:spcPts val="0"/>
              </a:spcBef>
              <a:spcAft>
                <a:spcPts val="0"/>
              </a:spcAft>
              <a:buClrTx/>
              <a:buSzTx/>
              <a:buFontTx/>
              <a:buNone/>
            </a:pPr>
            <a:endParaRPr kumimoji="0" lang="en-US" altLang="zh-CN" sz="2800" b="0" i="0" u="none" strike="noStrike" cap="none" spc="0" normalizeH="0" baseline="0" dirty="0">
              <a:ln>
                <a:noFill/>
              </a:ln>
              <a:solidFill>
                <a:schemeClr val="bg1"/>
              </a:solidFill>
              <a:effectLst/>
              <a:uFillTx/>
              <a:latin typeface="+mn-lt"/>
              <a:ea typeface="+mn-ea"/>
              <a:cs typeface="+mn-cs"/>
              <a:sym typeface="Helvetica Light"/>
            </a:endParaRPr>
          </a:p>
          <a:p>
            <a:pPr marL="0" marR="0" indent="0" algn="l" defTabSz="825500" rtl="0" fontAlgn="auto" latinLnBrk="0" hangingPunct="0">
              <a:lnSpc>
                <a:spcPct val="150000"/>
              </a:lnSpc>
              <a:spcBef>
                <a:spcPts val="0"/>
              </a:spcBef>
              <a:spcAft>
                <a:spcPts val="0"/>
              </a:spcAft>
              <a:buClrTx/>
              <a:buSzTx/>
              <a:buFont typeface="Wingdings" pitchFamily="2" charset="2"/>
              <a:buChar char="l"/>
            </a:pPr>
            <a:r>
              <a:rPr kumimoji="0" lang="zh-CN" altLang="en-US" sz="2800" b="0" i="0" u="none" strike="noStrike" cap="none" spc="0" normalizeH="0" baseline="0" dirty="0">
                <a:ln>
                  <a:noFill/>
                </a:ln>
                <a:solidFill>
                  <a:schemeClr val="bg1"/>
                </a:solidFill>
                <a:effectLst/>
                <a:uFillTx/>
                <a:latin typeface="+mn-lt"/>
                <a:ea typeface="+mn-ea"/>
                <a:cs typeface="+mn-cs"/>
                <a:sym typeface="Helvetica Light"/>
              </a:rPr>
              <a:t>集中的好评</a:t>
            </a:r>
            <a:r>
              <a:rPr lang="zh-CN" altLang="en-US" sz="2800" dirty="0">
                <a:solidFill>
                  <a:schemeClr val="bg1"/>
                </a:solidFill>
              </a:rPr>
              <a:t>都体现在影评和影讯上，说明这依然是时光网的优势</a:t>
            </a:r>
            <a:r>
              <a:rPr kumimoji="0" lang="zh-CN" altLang="en-US" sz="2800" b="0" i="0" u="none" strike="noStrike" cap="none" spc="0" normalizeH="0" baseline="0" dirty="0">
                <a:ln>
                  <a:noFill/>
                </a:ln>
                <a:solidFill>
                  <a:schemeClr val="bg1"/>
                </a:solidFill>
                <a:effectLst/>
                <a:uFillTx/>
                <a:latin typeface="+mn-lt"/>
                <a:ea typeface="+mn-ea"/>
                <a:cs typeface="+mn-cs"/>
                <a:sym typeface="Helvetica Light"/>
              </a:rPr>
              <a:t>；</a:t>
            </a:r>
            <a:endParaRPr kumimoji="0" lang="en-US" altLang="zh-CN" sz="2800" b="0" i="0" u="none" strike="noStrike" cap="none" spc="0" normalizeH="0" baseline="0" dirty="0">
              <a:ln>
                <a:noFill/>
              </a:ln>
              <a:solidFill>
                <a:schemeClr val="bg1"/>
              </a:solidFill>
              <a:effectLst/>
              <a:uFillTx/>
              <a:latin typeface="+mn-lt"/>
              <a:ea typeface="+mn-ea"/>
              <a:cs typeface="+mn-cs"/>
              <a:sym typeface="Helvetica Light"/>
            </a:endParaRPr>
          </a:p>
          <a:p>
            <a:pPr algn="l">
              <a:lnSpc>
                <a:spcPct val="150000"/>
              </a:lnSpc>
              <a:buFont typeface="Wingdings" pitchFamily="2" charset="2"/>
              <a:buChar char="l"/>
            </a:pPr>
            <a:r>
              <a:rPr lang="zh-CN" altLang="en-US" sz="2800" dirty="0">
                <a:solidFill>
                  <a:schemeClr val="bg1"/>
                </a:solidFill>
              </a:rPr>
              <a:t>“票价贵” 是贯穿整个产品周期的主要槽点，也是其用户流失的主要原因</a:t>
            </a:r>
            <a:endParaRPr kumimoji="0" lang="en-US" altLang="zh-CN" sz="2800" b="0" i="0" u="none" strike="noStrike" cap="none" spc="0" normalizeH="0" baseline="0" dirty="0">
              <a:ln>
                <a:noFill/>
              </a:ln>
              <a:solidFill>
                <a:schemeClr val="bg1"/>
              </a:solidFill>
              <a:effectLst/>
              <a:uFillTx/>
              <a:latin typeface="+mn-lt"/>
              <a:ea typeface="+mn-ea"/>
              <a:cs typeface="+mn-cs"/>
              <a:sym typeface="Helvetica Light"/>
            </a:endParaRPr>
          </a:p>
          <a:p>
            <a:pPr algn="l">
              <a:lnSpc>
                <a:spcPct val="150000"/>
              </a:lnSpc>
              <a:buFont typeface="Wingdings" pitchFamily="2" charset="2"/>
              <a:buChar char="l"/>
            </a:pPr>
            <a:r>
              <a:rPr lang="zh-CN" altLang="en-US" sz="2800" dirty="0">
                <a:solidFill>
                  <a:schemeClr val="bg1"/>
                </a:solidFill>
              </a:rPr>
              <a:t>“闪退卡死” 的</a:t>
            </a:r>
            <a:r>
              <a:rPr kumimoji="0" lang="zh-CN" altLang="en-US" sz="2800" b="0" i="0" u="none" strike="noStrike" cap="none" spc="0" normalizeH="0" baseline="0" dirty="0">
                <a:ln>
                  <a:noFill/>
                </a:ln>
                <a:solidFill>
                  <a:schemeClr val="bg1"/>
                </a:solidFill>
                <a:effectLst/>
                <a:uFillTx/>
                <a:latin typeface="+mn-lt"/>
                <a:ea typeface="+mn-ea"/>
                <a:cs typeface="+mn-cs"/>
                <a:sym typeface="Helvetica Light"/>
              </a:rPr>
              <a:t>问题</a:t>
            </a:r>
            <a:r>
              <a:rPr lang="zh-CN" altLang="en-US" sz="2800" dirty="0">
                <a:solidFill>
                  <a:schemeClr val="bg1"/>
                </a:solidFill>
              </a:rPr>
              <a:t>一直存在，尤其</a:t>
            </a:r>
            <a:r>
              <a:rPr lang="en-US" altLang="zh-CN" sz="2800" dirty="0">
                <a:solidFill>
                  <a:schemeClr val="bg1"/>
                </a:solidFill>
              </a:rPr>
              <a:t>9.2.0</a:t>
            </a:r>
            <a:r>
              <a:rPr lang="zh-CN" altLang="en-US" sz="2800" dirty="0">
                <a:solidFill>
                  <a:schemeClr val="bg1"/>
                </a:solidFill>
              </a:rPr>
              <a:t>版本出现了大面积的卡顿，说明其技术实力急需提高</a:t>
            </a:r>
            <a:endParaRPr lang="en-US" altLang="zh-CN" sz="2800" dirty="0">
              <a:solidFill>
                <a:schemeClr val="bg1"/>
              </a:solidFill>
            </a:endParaRPr>
          </a:p>
          <a:p>
            <a:pPr algn="l">
              <a:lnSpc>
                <a:spcPct val="150000"/>
              </a:lnSpc>
              <a:buFont typeface="Wingdings" pitchFamily="2" charset="2"/>
              <a:buChar char="l"/>
            </a:pPr>
            <a:r>
              <a:rPr lang="zh-CN" altLang="en-US" sz="2800" dirty="0">
                <a:solidFill>
                  <a:schemeClr val="bg1"/>
                </a:solidFill>
              </a:rPr>
              <a:t> </a:t>
            </a:r>
            <a:r>
              <a:rPr kumimoji="0" lang="zh-CN" altLang="en-US" sz="2800" b="0" i="0" u="none" strike="noStrike" cap="none" spc="0" normalizeH="0" baseline="0" dirty="0">
                <a:ln>
                  <a:noFill/>
                </a:ln>
                <a:solidFill>
                  <a:schemeClr val="bg1"/>
                </a:solidFill>
                <a:effectLst/>
                <a:uFillTx/>
                <a:latin typeface="+mn-lt"/>
                <a:ea typeface="+mn-ea"/>
                <a:cs typeface="+mn-cs"/>
                <a:sym typeface="Helvetica Light"/>
              </a:rPr>
              <a:t>“</a:t>
            </a:r>
            <a:r>
              <a:rPr lang="zh-CN" altLang="en-US" sz="2800" dirty="0">
                <a:solidFill>
                  <a:schemeClr val="bg1"/>
                </a:solidFill>
              </a:rPr>
              <a:t>不</a:t>
            </a:r>
            <a:r>
              <a:rPr kumimoji="0" lang="zh-CN" altLang="en-US" sz="2800" b="0" i="0" u="none" strike="noStrike" cap="none" spc="0" normalizeH="0" baseline="0" dirty="0">
                <a:ln>
                  <a:noFill/>
                </a:ln>
                <a:solidFill>
                  <a:schemeClr val="bg1"/>
                </a:solidFill>
                <a:effectLst/>
                <a:uFillTx/>
                <a:latin typeface="+mn-lt"/>
                <a:ea typeface="+mn-ea"/>
                <a:cs typeface="+mn-cs"/>
                <a:sym typeface="Helvetica Light"/>
              </a:rPr>
              <a:t>能退票”</a:t>
            </a:r>
            <a:r>
              <a:rPr lang="zh-CN" altLang="en-US" sz="2800" dirty="0">
                <a:solidFill>
                  <a:schemeClr val="bg1"/>
                </a:solidFill>
              </a:rPr>
              <a:t>同样贯穿始终，很多用户</a:t>
            </a:r>
            <a:r>
              <a:rPr kumimoji="0" lang="zh-CN" altLang="en-US" sz="2800" b="0" i="0" u="none" strike="noStrike" cap="none" spc="0" normalizeH="0" baseline="0" dirty="0">
                <a:ln>
                  <a:noFill/>
                </a:ln>
                <a:solidFill>
                  <a:schemeClr val="bg1"/>
                </a:solidFill>
                <a:effectLst/>
                <a:uFillTx/>
                <a:latin typeface="+mn-lt"/>
                <a:ea typeface="+mn-ea"/>
                <a:cs typeface="+mn-cs"/>
                <a:sym typeface="Helvetica Light"/>
              </a:rPr>
              <a:t>吐槽</a:t>
            </a:r>
            <a:endParaRPr kumimoji="0" lang="en-US" altLang="zh-CN" sz="2800" b="0" i="0" u="none" strike="noStrike" cap="none" spc="0" normalizeH="0" baseline="0" dirty="0">
              <a:ln>
                <a:noFill/>
              </a:ln>
              <a:solidFill>
                <a:schemeClr val="bg1"/>
              </a:solidFill>
              <a:effectLst/>
              <a:uFillTx/>
              <a:latin typeface="+mn-lt"/>
              <a:ea typeface="+mn-ea"/>
              <a:cs typeface="+mn-cs"/>
              <a:sym typeface="Helvetica Light"/>
            </a:endParaRPr>
          </a:p>
          <a:p>
            <a:pPr algn="l">
              <a:lnSpc>
                <a:spcPct val="150000"/>
              </a:lnSpc>
              <a:buFont typeface="Wingdings" pitchFamily="2" charset="2"/>
              <a:buChar char="l"/>
            </a:pPr>
            <a:r>
              <a:rPr lang="zh-CN" altLang="en-US" sz="2800" dirty="0">
                <a:solidFill>
                  <a:schemeClr val="bg1"/>
                </a:solidFill>
              </a:rPr>
              <a:t>“商城物流慢、客服服务态度差”自商城功能出现</a:t>
            </a:r>
            <a:r>
              <a:rPr kumimoji="0" lang="zh-CN" altLang="en-US" sz="2800" b="0" i="0" u="none" strike="noStrike" cap="none" spc="0" normalizeH="0" baseline="0" dirty="0">
                <a:ln>
                  <a:noFill/>
                </a:ln>
                <a:solidFill>
                  <a:schemeClr val="bg1"/>
                </a:solidFill>
                <a:effectLst/>
                <a:uFillTx/>
                <a:latin typeface="+mn-lt"/>
                <a:ea typeface="+mn-ea"/>
                <a:cs typeface="+mn-cs"/>
                <a:sym typeface="Helvetica Light"/>
              </a:rPr>
              <a:t>一直持续至今</a:t>
            </a:r>
          </a:p>
        </p:txBody>
      </p:sp>
      <p:sp>
        <p:nvSpPr>
          <p:cNvPr id="6" name="文本框 5"/>
          <p:cNvSpPr txBox="1"/>
          <p:nvPr/>
        </p:nvSpPr>
        <p:spPr>
          <a:xfrm>
            <a:off x="1355988" y="2116396"/>
            <a:ext cx="20169505"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lang="zh-CN" altLang="en-US" sz="2800" dirty="0">
                <a:solidFill>
                  <a:schemeClr val="bg1"/>
                </a:solidFill>
                <a:latin typeface="微软雅黑" panose="020B0503020204020204" charset="-122"/>
                <a:ea typeface="微软雅黑" panose="020B0503020204020204" charset="-122"/>
              </a:rPr>
              <a:t>好评</a:t>
            </a:r>
            <a:r>
              <a:rPr kumimoji="0" lang="zh-CN" altLang="en-US" sz="2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Light"/>
              </a:rPr>
              <a:t>信息：主要集中在影讯快</a:t>
            </a:r>
            <a:r>
              <a:rPr kumimoji="0" lang="en-US" altLang="zh-CN" sz="2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Light"/>
              </a:rPr>
              <a:t>+</a:t>
            </a:r>
            <a:r>
              <a:rPr kumimoji="0" lang="zh-CN" altLang="en-US" sz="28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Light"/>
              </a:rPr>
              <a:t>影评好</a:t>
            </a:r>
          </a:p>
        </p:txBody>
      </p:sp>
    </p:spTree>
    <p:extLst>
      <p:ext uri="{BB962C8B-B14F-4D97-AF65-F5344CB8AC3E}">
        <p14:creationId xmlns:p14="http://schemas.microsoft.com/office/powerpoint/2010/main" val="26848012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用户评论分析</a:t>
            </a:r>
          </a:p>
        </p:txBody>
      </p:sp>
      <p:cxnSp>
        <p:nvCxnSpPr>
          <p:cNvPr id="3" name="直接箭头连接符 2"/>
          <p:cNvCxnSpPr/>
          <p:nvPr/>
        </p:nvCxnSpPr>
        <p:spPr>
          <a:xfrm>
            <a:off x="5233987" y="6748272"/>
            <a:ext cx="11481245" cy="0"/>
          </a:xfrm>
          <a:prstGeom prst="straightConnector1">
            <a:avLst/>
          </a:prstGeom>
          <a:noFill/>
          <a:ln w="50800" cap="flat">
            <a:solidFill>
              <a:schemeClr val="bg1"/>
            </a:solidFill>
            <a:prstDash val="solid"/>
            <a:miter lim="400000"/>
            <a:tailEnd type="arrow"/>
          </a:ln>
        </p:spPr>
        <p:style>
          <a:lnRef idx="0">
            <a:scrgbClr r="0" g="0" b="0"/>
          </a:lnRef>
          <a:fillRef idx="0">
            <a:scrgbClr r="0" g="0" b="0"/>
          </a:fillRef>
          <a:effectRef idx="0">
            <a:scrgbClr r="0" g="0" b="0"/>
          </a:effectRef>
          <a:fontRef idx="none"/>
        </p:style>
      </p:cxnSp>
      <p:cxnSp>
        <p:nvCxnSpPr>
          <p:cNvPr id="4" name="直接箭头连接符 3"/>
          <p:cNvCxnSpPr/>
          <p:nvPr/>
        </p:nvCxnSpPr>
        <p:spPr>
          <a:xfrm flipV="1">
            <a:off x="10588752" y="2249424"/>
            <a:ext cx="0" cy="8339328"/>
          </a:xfrm>
          <a:prstGeom prst="straightConnector1">
            <a:avLst/>
          </a:prstGeom>
          <a:noFill/>
          <a:ln w="50800" cap="flat">
            <a:solidFill>
              <a:schemeClr val="bg1"/>
            </a:solidFill>
            <a:prstDash val="solid"/>
            <a:miter lim="400000"/>
            <a:tailEnd type="arrow"/>
          </a:ln>
        </p:spPr>
        <p:style>
          <a:lnRef idx="0">
            <a:scrgbClr r="0" g="0" b="0"/>
          </a:lnRef>
          <a:fillRef idx="0">
            <a:scrgbClr r="0" g="0" b="0"/>
          </a:fillRef>
          <a:effectRef idx="0">
            <a:scrgbClr r="0" g="0" b="0"/>
          </a:effectRef>
          <a:fontRef idx="none"/>
        </p:style>
      </p:cxnSp>
      <p:sp>
        <p:nvSpPr>
          <p:cNvPr id="10" name="TextBox 9"/>
          <p:cNvSpPr txBox="1"/>
          <p:nvPr/>
        </p:nvSpPr>
        <p:spPr>
          <a:xfrm>
            <a:off x="16253567" y="7114032"/>
            <a:ext cx="923330"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bg1"/>
                </a:solidFill>
                <a:effectLst/>
                <a:uFillTx/>
                <a:latin typeface="+mn-lt"/>
                <a:ea typeface="+mn-ea"/>
                <a:cs typeface="+mn-cs"/>
                <a:sym typeface="Helvetica Light"/>
              </a:rPr>
              <a:t>重要</a:t>
            </a:r>
          </a:p>
        </p:txBody>
      </p:sp>
      <p:sp>
        <p:nvSpPr>
          <p:cNvPr id="11" name="TextBox 10"/>
          <p:cNvSpPr txBox="1"/>
          <p:nvPr/>
        </p:nvSpPr>
        <p:spPr>
          <a:xfrm>
            <a:off x="3900289" y="7114032"/>
            <a:ext cx="1333698"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bg1"/>
                </a:solidFill>
                <a:effectLst/>
                <a:uFillTx/>
                <a:latin typeface="+mn-lt"/>
                <a:ea typeface="+mn-ea"/>
                <a:cs typeface="+mn-cs"/>
                <a:sym typeface="Helvetica Light"/>
              </a:rPr>
              <a:t>不重要</a:t>
            </a:r>
          </a:p>
        </p:txBody>
      </p:sp>
      <p:sp>
        <p:nvSpPr>
          <p:cNvPr id="12" name="TextBox 11"/>
          <p:cNvSpPr txBox="1"/>
          <p:nvPr/>
        </p:nvSpPr>
        <p:spPr>
          <a:xfrm>
            <a:off x="10759168" y="2249424"/>
            <a:ext cx="923330"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dirty="0">
                <a:solidFill>
                  <a:schemeClr val="bg1"/>
                </a:solidFill>
              </a:rPr>
              <a:t>优点</a:t>
            </a:r>
            <a:endParaRPr kumimoji="0" lang="zh-CN" altLang="en-US" sz="3200" b="0" i="0" u="none" strike="noStrike" cap="none" spc="0" normalizeH="0" baseline="0" dirty="0">
              <a:ln>
                <a:noFill/>
              </a:ln>
              <a:solidFill>
                <a:schemeClr val="bg1"/>
              </a:solidFill>
              <a:effectLst/>
              <a:uFillTx/>
              <a:latin typeface="+mn-lt"/>
              <a:ea typeface="+mn-ea"/>
              <a:cs typeface="+mn-cs"/>
              <a:sym typeface="Helvetica Light"/>
            </a:endParaRPr>
          </a:p>
        </p:txBody>
      </p:sp>
      <p:sp>
        <p:nvSpPr>
          <p:cNvPr id="13" name="TextBox 12"/>
          <p:cNvSpPr txBox="1"/>
          <p:nvPr/>
        </p:nvSpPr>
        <p:spPr>
          <a:xfrm>
            <a:off x="10759168" y="10588752"/>
            <a:ext cx="923330"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chemeClr val="bg1"/>
                </a:solidFill>
                <a:effectLst/>
                <a:uFillTx/>
                <a:latin typeface="+mn-lt"/>
                <a:ea typeface="+mn-ea"/>
                <a:cs typeface="+mn-cs"/>
                <a:sym typeface="Helvetica Light"/>
              </a:rPr>
              <a:t>不足</a:t>
            </a:r>
          </a:p>
        </p:txBody>
      </p:sp>
      <p:sp>
        <p:nvSpPr>
          <p:cNvPr id="20" name="五边形 19"/>
          <p:cNvSpPr/>
          <p:nvPr/>
        </p:nvSpPr>
        <p:spPr>
          <a:xfrm>
            <a:off x="10759168" y="3186303"/>
            <a:ext cx="3322592" cy="827405"/>
          </a:xfrm>
          <a:prstGeom prst="homePlate">
            <a:avLst>
              <a:gd name="adj" fmla="val 0"/>
            </a:avLst>
          </a:prstGeom>
          <a:solidFill>
            <a:srgbClr val="4A5364"/>
          </a:solidFill>
          <a:ln w="38100">
            <a:solidFill>
              <a:srgbClr val="22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charset="-122"/>
                <a:ea typeface="微软雅黑" panose="020B0503020204020204" charset="-122"/>
              </a:rPr>
              <a:t>影讯、影评快</a:t>
            </a:r>
          </a:p>
        </p:txBody>
      </p:sp>
      <p:sp>
        <p:nvSpPr>
          <p:cNvPr id="21" name="五边形 20"/>
          <p:cNvSpPr/>
          <p:nvPr/>
        </p:nvSpPr>
        <p:spPr>
          <a:xfrm>
            <a:off x="10759168" y="7051992"/>
            <a:ext cx="3322592" cy="827405"/>
          </a:xfrm>
          <a:prstGeom prst="homePlate">
            <a:avLst>
              <a:gd name="adj" fmla="val 0"/>
            </a:avLst>
          </a:prstGeom>
          <a:solidFill>
            <a:srgbClr val="4A5364"/>
          </a:solidFill>
          <a:ln w="38100">
            <a:solidFill>
              <a:srgbClr val="22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charset="-122"/>
                <a:ea typeface="微软雅黑" panose="020B0503020204020204" charset="-122"/>
              </a:rPr>
              <a:t>不能退票</a:t>
            </a:r>
          </a:p>
        </p:txBody>
      </p:sp>
      <p:sp>
        <p:nvSpPr>
          <p:cNvPr id="22" name="五边形 21"/>
          <p:cNvSpPr/>
          <p:nvPr/>
        </p:nvSpPr>
        <p:spPr>
          <a:xfrm>
            <a:off x="10759168" y="7879397"/>
            <a:ext cx="3322592" cy="827405"/>
          </a:xfrm>
          <a:prstGeom prst="homePlate">
            <a:avLst>
              <a:gd name="adj" fmla="val 0"/>
            </a:avLst>
          </a:prstGeom>
          <a:solidFill>
            <a:srgbClr val="4A5364"/>
          </a:solidFill>
          <a:ln w="38100">
            <a:solidFill>
              <a:srgbClr val="22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charset="-122"/>
                <a:ea typeface="微软雅黑" panose="020B0503020204020204" charset="-122"/>
              </a:rPr>
              <a:t>票价比其他平台贵</a:t>
            </a:r>
          </a:p>
        </p:txBody>
      </p:sp>
      <p:sp>
        <p:nvSpPr>
          <p:cNvPr id="23" name="五边形 22"/>
          <p:cNvSpPr/>
          <p:nvPr/>
        </p:nvSpPr>
        <p:spPr>
          <a:xfrm>
            <a:off x="10759168" y="8706802"/>
            <a:ext cx="3322592" cy="827405"/>
          </a:xfrm>
          <a:prstGeom prst="homePlate">
            <a:avLst>
              <a:gd name="adj" fmla="val 0"/>
            </a:avLst>
          </a:prstGeom>
          <a:solidFill>
            <a:srgbClr val="4A5364"/>
          </a:solidFill>
          <a:ln w="38100">
            <a:solidFill>
              <a:srgbClr val="22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charset="-122"/>
                <a:ea typeface="微软雅黑" panose="020B0503020204020204" charset="-122"/>
              </a:rPr>
              <a:t>闪退、卡死</a:t>
            </a:r>
          </a:p>
        </p:txBody>
      </p:sp>
      <p:sp>
        <p:nvSpPr>
          <p:cNvPr id="24" name="五边形 23"/>
          <p:cNvSpPr/>
          <p:nvPr/>
        </p:nvSpPr>
        <p:spPr>
          <a:xfrm>
            <a:off x="10759168" y="9534207"/>
            <a:ext cx="3322592" cy="827405"/>
          </a:xfrm>
          <a:prstGeom prst="homePlate">
            <a:avLst>
              <a:gd name="adj" fmla="val 0"/>
            </a:avLst>
          </a:prstGeom>
          <a:solidFill>
            <a:srgbClr val="4A5364"/>
          </a:solidFill>
          <a:ln w="38100">
            <a:solidFill>
              <a:srgbClr val="22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charset="-122"/>
                <a:ea typeface="微软雅黑" panose="020B0503020204020204" charset="-122"/>
              </a:rPr>
              <a:t>商城服务差</a:t>
            </a:r>
          </a:p>
        </p:txBody>
      </p:sp>
      <p:sp>
        <p:nvSpPr>
          <p:cNvPr id="25" name="五边形 24"/>
          <p:cNvSpPr/>
          <p:nvPr/>
        </p:nvSpPr>
        <p:spPr>
          <a:xfrm>
            <a:off x="7016224" y="7051992"/>
            <a:ext cx="3322592" cy="827405"/>
          </a:xfrm>
          <a:prstGeom prst="homePlate">
            <a:avLst>
              <a:gd name="adj" fmla="val 0"/>
            </a:avLst>
          </a:prstGeom>
          <a:solidFill>
            <a:srgbClr val="4A5364"/>
          </a:solidFill>
          <a:ln w="38100">
            <a:solidFill>
              <a:srgbClr val="22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charset="-122"/>
                <a:ea typeface="微软雅黑" panose="020B0503020204020204" charset="-122"/>
              </a:rPr>
              <a:t>广告多</a:t>
            </a:r>
          </a:p>
        </p:txBody>
      </p:sp>
      <p:sp>
        <p:nvSpPr>
          <p:cNvPr id="26" name="五边形 25"/>
          <p:cNvSpPr/>
          <p:nvPr/>
        </p:nvSpPr>
        <p:spPr>
          <a:xfrm>
            <a:off x="7016224" y="7879397"/>
            <a:ext cx="3322592" cy="827405"/>
          </a:xfrm>
          <a:prstGeom prst="homePlate">
            <a:avLst>
              <a:gd name="adj" fmla="val 0"/>
            </a:avLst>
          </a:prstGeom>
          <a:solidFill>
            <a:srgbClr val="4A5364"/>
          </a:solidFill>
          <a:ln w="38100">
            <a:solidFill>
              <a:srgbClr val="22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charset="-122"/>
                <a:ea typeface="微软雅黑" panose="020B0503020204020204" charset="-122"/>
              </a:rPr>
              <a:t>UI</a:t>
            </a:r>
            <a:r>
              <a:rPr lang="zh-CN" altLang="en-US" sz="2800" dirty="0">
                <a:latin typeface="微软雅黑" panose="020B0503020204020204" charset="-122"/>
                <a:ea typeface="微软雅黑" panose="020B0503020204020204" charset="-122"/>
              </a:rPr>
              <a:t>交互差</a:t>
            </a:r>
          </a:p>
        </p:txBody>
      </p:sp>
      <p:sp>
        <p:nvSpPr>
          <p:cNvPr id="28" name="五边形 27"/>
          <p:cNvSpPr/>
          <p:nvPr/>
        </p:nvSpPr>
        <p:spPr>
          <a:xfrm>
            <a:off x="7016224" y="3186303"/>
            <a:ext cx="3322592" cy="827405"/>
          </a:xfrm>
          <a:prstGeom prst="homePlate">
            <a:avLst>
              <a:gd name="adj" fmla="val 0"/>
            </a:avLst>
          </a:prstGeom>
          <a:solidFill>
            <a:srgbClr val="4A5364"/>
          </a:solidFill>
          <a:ln w="38100">
            <a:solidFill>
              <a:srgbClr val="22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charset="-122"/>
                <a:ea typeface="微软雅黑" panose="020B0503020204020204" charset="-122"/>
              </a:rPr>
              <a:t>有商城可选购周边</a:t>
            </a:r>
          </a:p>
        </p:txBody>
      </p:sp>
    </p:spTree>
    <p:extLst>
      <p:ext uri="{BB962C8B-B14F-4D97-AF65-F5344CB8AC3E}">
        <p14:creationId xmlns:p14="http://schemas.microsoft.com/office/powerpoint/2010/main" val="33349680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分析</a:t>
            </a:r>
            <a:r>
              <a:rPr lang="zh-CN" altLang="en-US" dirty="0" smtClean="0"/>
              <a:t>小</a:t>
            </a:r>
            <a:r>
              <a:rPr lang="zh-CN" altLang="en-US" dirty="0" smtClean="0"/>
              <a:t>结</a:t>
            </a:r>
            <a:endParaRPr lang="zh-CN" altLang="en-US" dirty="0"/>
          </a:p>
        </p:txBody>
      </p:sp>
      <p:sp>
        <p:nvSpPr>
          <p:cNvPr id="4" name="TextBox 4"/>
          <p:cNvSpPr txBox="1"/>
          <p:nvPr/>
        </p:nvSpPr>
        <p:spPr>
          <a:xfrm>
            <a:off x="1860483" y="3017311"/>
            <a:ext cx="21220233" cy="933588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lnSpc>
                <a:spcPct val="150000"/>
              </a:lnSpc>
            </a:pPr>
            <a:r>
              <a:rPr lang="zh-CN" altLang="en-US" sz="4000" dirty="0">
                <a:solidFill>
                  <a:schemeClr val="bg1"/>
                </a:solidFill>
                <a:latin typeface="+mn-ea"/>
              </a:rPr>
              <a:t>从各项数据看来，时光网从</a:t>
            </a:r>
            <a:r>
              <a:rPr lang="en-US" altLang="zh-CN" sz="4000" dirty="0">
                <a:solidFill>
                  <a:schemeClr val="bg1"/>
                </a:solidFill>
                <a:latin typeface="+mn-ea"/>
              </a:rPr>
              <a:t>14</a:t>
            </a:r>
            <a:r>
              <a:rPr lang="zh-CN" altLang="en-US" sz="4000" dirty="0">
                <a:solidFill>
                  <a:schemeClr val="bg1"/>
                </a:solidFill>
                <a:latin typeface="+mn-ea"/>
              </a:rPr>
              <a:t>年末，</a:t>
            </a:r>
            <a:r>
              <a:rPr lang="en-US" altLang="zh-CN" sz="4000" dirty="0">
                <a:solidFill>
                  <a:schemeClr val="bg1"/>
                </a:solidFill>
                <a:latin typeface="+mn-ea"/>
              </a:rPr>
              <a:t>15</a:t>
            </a:r>
            <a:r>
              <a:rPr lang="zh-CN" altLang="en-US" sz="4000" dirty="0">
                <a:solidFill>
                  <a:schemeClr val="bg1"/>
                </a:solidFill>
                <a:latin typeface="+mn-ea"/>
              </a:rPr>
              <a:t>年初开始逐步走向衰落，主要原因如下：</a:t>
            </a:r>
            <a:endParaRPr lang="en-US" altLang="zh-CN" sz="4000" dirty="0">
              <a:solidFill>
                <a:schemeClr val="bg1"/>
              </a:solidFill>
              <a:latin typeface="+mn-ea"/>
            </a:endParaRPr>
          </a:p>
          <a:p>
            <a:pPr algn="l">
              <a:lnSpc>
                <a:spcPct val="150000"/>
              </a:lnSpc>
            </a:pPr>
            <a:endParaRPr lang="zh-CN" altLang="en-US" sz="4000" dirty="0">
              <a:solidFill>
                <a:schemeClr val="bg1"/>
              </a:solidFill>
              <a:latin typeface="+mn-ea"/>
            </a:endParaRPr>
          </a:p>
          <a:p>
            <a:pPr marL="571500" indent="-571500" algn="l">
              <a:lnSpc>
                <a:spcPct val="200000"/>
              </a:lnSpc>
              <a:buFont typeface="Wingdings" panose="05000000000000000000" pitchFamily="2" charset="2"/>
              <a:buChar char="ü"/>
            </a:pPr>
            <a:r>
              <a:rPr lang="zh-CN" altLang="en-US" sz="4000" dirty="0">
                <a:solidFill>
                  <a:schemeClr val="bg1"/>
                </a:solidFill>
                <a:latin typeface="+mn-ea"/>
              </a:rPr>
              <a:t>随着互联网媒体的广泛全面发展，用户获取电影资讯的渠道增多（如微信公众平台等），时光网原本基于影讯与影评等内容建立起来的竞争壁垒被逐步削弱；</a:t>
            </a:r>
            <a:endParaRPr lang="en-US" altLang="zh-CN" sz="4000" dirty="0">
              <a:solidFill>
                <a:schemeClr val="bg1"/>
              </a:solidFill>
              <a:latin typeface="+mn-ea"/>
            </a:endParaRPr>
          </a:p>
          <a:p>
            <a:pPr marL="571500" indent="-571500" algn="l">
              <a:lnSpc>
                <a:spcPct val="200000"/>
              </a:lnSpc>
              <a:buFont typeface="Wingdings" panose="05000000000000000000" pitchFamily="2" charset="2"/>
              <a:buChar char="ü"/>
            </a:pPr>
            <a:r>
              <a:rPr lang="en-US" altLang="zh-CN" sz="4000" dirty="0">
                <a:solidFill>
                  <a:schemeClr val="bg1"/>
                </a:solidFill>
                <a:latin typeface="+mn-ea"/>
              </a:rPr>
              <a:t>15</a:t>
            </a:r>
            <a:r>
              <a:rPr lang="zh-CN" altLang="en-US" sz="4000" dirty="0">
                <a:solidFill>
                  <a:schemeClr val="bg1"/>
                </a:solidFill>
                <a:latin typeface="+mn-ea"/>
              </a:rPr>
              <a:t>年起在线购票出现井喷增长，而时光网在票价、购票体验上被诸多竞争对手甩在身后，是其衰落的主要原因（见百度指数与时光网</a:t>
            </a:r>
            <a:r>
              <a:rPr lang="en-US" altLang="zh-CN" sz="4000" dirty="0">
                <a:solidFill>
                  <a:schemeClr val="bg1"/>
                </a:solidFill>
                <a:latin typeface="+mn-ea"/>
              </a:rPr>
              <a:t>app</a:t>
            </a:r>
            <a:r>
              <a:rPr lang="zh-CN" altLang="en-US" sz="4000" dirty="0">
                <a:solidFill>
                  <a:schemeClr val="bg1"/>
                </a:solidFill>
                <a:latin typeface="+mn-ea"/>
              </a:rPr>
              <a:t>评论）；</a:t>
            </a:r>
            <a:endParaRPr lang="en-US" altLang="zh-CN" sz="4000" dirty="0">
              <a:solidFill>
                <a:schemeClr val="bg1"/>
              </a:solidFill>
              <a:latin typeface="+mn-ea"/>
            </a:endParaRPr>
          </a:p>
          <a:p>
            <a:pPr marL="571500" indent="-571500" algn="l">
              <a:lnSpc>
                <a:spcPct val="200000"/>
              </a:lnSpc>
              <a:buFont typeface="Wingdings" panose="05000000000000000000" pitchFamily="2" charset="2"/>
              <a:buChar char="ü"/>
            </a:pPr>
            <a:r>
              <a:rPr lang="zh-CN" altLang="en-US" sz="4000" dirty="0">
                <a:solidFill>
                  <a:schemeClr val="bg1"/>
                </a:solidFill>
                <a:latin typeface="+mn-ea"/>
              </a:rPr>
              <a:t>卡顿，闪退现象的评论贯穿始终，说明时光网的技术团队并没有达到该体量公司应有的水平，严重影响体验</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分析</a:t>
            </a:r>
            <a:r>
              <a:rPr lang="zh-CN" altLang="en-US" dirty="0" smtClean="0"/>
              <a:t>小</a:t>
            </a:r>
            <a:r>
              <a:rPr lang="zh-CN" altLang="en-US" dirty="0" smtClean="0"/>
              <a:t>结</a:t>
            </a:r>
            <a:endParaRPr lang="zh-CN" altLang="en-US" dirty="0"/>
          </a:p>
        </p:txBody>
      </p:sp>
      <p:sp>
        <p:nvSpPr>
          <p:cNvPr id="4" name="TextBox 4"/>
          <p:cNvSpPr txBox="1"/>
          <p:nvPr/>
        </p:nvSpPr>
        <p:spPr>
          <a:xfrm>
            <a:off x="1639767" y="1688488"/>
            <a:ext cx="19492516" cy="89665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lnSpc>
                <a:spcPct val="200000"/>
              </a:lnSpc>
            </a:pPr>
            <a:r>
              <a:rPr lang="zh-CN" altLang="en-US" sz="3600" b="1" dirty="0">
                <a:solidFill>
                  <a:schemeClr val="bg1"/>
                </a:solidFill>
                <a:latin typeface="+mn-ea"/>
              </a:rPr>
              <a:t>可能存在的机会点</a:t>
            </a:r>
            <a:endParaRPr lang="en-US" altLang="zh-CN" sz="3600" b="1" dirty="0">
              <a:solidFill>
                <a:schemeClr val="bg1"/>
              </a:solidFill>
              <a:latin typeface="+mn-ea"/>
            </a:endParaRPr>
          </a:p>
          <a:p>
            <a:pPr algn="l">
              <a:lnSpc>
                <a:spcPct val="200000"/>
              </a:lnSpc>
            </a:pPr>
            <a:endParaRPr lang="zh-CN" altLang="en-US" sz="3600" dirty="0">
              <a:solidFill>
                <a:schemeClr val="bg1"/>
              </a:solidFill>
              <a:latin typeface="+mn-ea"/>
            </a:endParaRPr>
          </a:p>
          <a:p>
            <a:pPr marL="571500" indent="-571500" algn="l">
              <a:lnSpc>
                <a:spcPct val="200000"/>
              </a:lnSpc>
              <a:buFont typeface="Wingdings" panose="05000000000000000000" pitchFamily="2" charset="2"/>
              <a:buChar char="ü"/>
            </a:pPr>
            <a:r>
              <a:rPr lang="zh-CN" altLang="en-US" sz="3600" dirty="0">
                <a:solidFill>
                  <a:schemeClr val="bg1"/>
                </a:solidFill>
                <a:latin typeface="+mn-ea"/>
              </a:rPr>
              <a:t>依托万达线下资源，可以延展个性化的观影场景，如建立单身影院，单身白领可以</a:t>
            </a:r>
            <a:r>
              <a:rPr lang="en-US" altLang="zh-CN" sz="3600" dirty="0">
                <a:solidFill>
                  <a:schemeClr val="bg1"/>
                </a:solidFill>
                <a:latin typeface="+mn-ea"/>
              </a:rPr>
              <a:t>app</a:t>
            </a:r>
            <a:r>
              <a:rPr lang="zh-CN" altLang="en-US" sz="3600" dirty="0">
                <a:solidFill>
                  <a:schemeClr val="bg1"/>
                </a:solidFill>
                <a:latin typeface="+mn-ea"/>
              </a:rPr>
              <a:t>购票，男女间隔搭配，观影完可以根据彼此印象在</a:t>
            </a:r>
            <a:r>
              <a:rPr lang="en-US" altLang="zh-CN" sz="3600" dirty="0">
                <a:solidFill>
                  <a:schemeClr val="bg1"/>
                </a:solidFill>
                <a:latin typeface="+mn-ea"/>
              </a:rPr>
              <a:t>app</a:t>
            </a:r>
            <a:r>
              <a:rPr lang="zh-CN" altLang="en-US" sz="3600" dirty="0">
                <a:solidFill>
                  <a:schemeClr val="bg1"/>
                </a:solidFill>
                <a:latin typeface="+mn-ea"/>
              </a:rPr>
              <a:t>上形成社交；</a:t>
            </a:r>
            <a:endParaRPr lang="en-US" altLang="zh-CN" sz="3600" dirty="0">
              <a:solidFill>
                <a:schemeClr val="bg1"/>
              </a:solidFill>
              <a:latin typeface="+mn-ea"/>
            </a:endParaRPr>
          </a:p>
          <a:p>
            <a:pPr marL="571500" indent="-571500" algn="l">
              <a:lnSpc>
                <a:spcPct val="200000"/>
              </a:lnSpc>
              <a:buFont typeface="Wingdings" panose="05000000000000000000" pitchFamily="2" charset="2"/>
              <a:buChar char="ü"/>
            </a:pPr>
            <a:endParaRPr lang="en-US" altLang="zh-CN" sz="3600" dirty="0">
              <a:solidFill>
                <a:schemeClr val="bg1"/>
              </a:solidFill>
              <a:latin typeface="+mn-ea"/>
            </a:endParaRPr>
          </a:p>
          <a:p>
            <a:pPr marL="571500" indent="-571500" algn="l">
              <a:lnSpc>
                <a:spcPct val="200000"/>
              </a:lnSpc>
              <a:buFont typeface="Wingdings" panose="05000000000000000000" pitchFamily="2" charset="2"/>
              <a:buChar char="ü"/>
            </a:pPr>
            <a:r>
              <a:rPr lang="zh-CN" altLang="en-US" sz="3600" dirty="0">
                <a:solidFill>
                  <a:schemeClr val="bg1"/>
                </a:solidFill>
                <a:latin typeface="+mn-ea"/>
              </a:rPr>
              <a:t>因为票价贵而离开的电影爱好者，还会因为票价便宜而回来，所以，强化在线购票体验，通过价格抢用户并不晚（影讯依然可以是优势）；</a:t>
            </a:r>
            <a:endParaRPr lang="en-US" altLang="zh-CN" sz="3600" dirty="0">
              <a:solidFill>
                <a:schemeClr val="bg1"/>
              </a:solidFill>
              <a:latin typeface="+mn-ea"/>
            </a:endParaRPr>
          </a:p>
          <a:p>
            <a:pPr marL="571500" indent="-571500" algn="l">
              <a:lnSpc>
                <a:spcPct val="200000"/>
              </a:lnSpc>
              <a:buFont typeface="Wingdings" panose="05000000000000000000" pitchFamily="2" charset="2"/>
              <a:buChar char="ü"/>
            </a:pPr>
            <a:r>
              <a:rPr lang="zh-CN" altLang="en-US" sz="3600" dirty="0">
                <a:solidFill>
                  <a:schemeClr val="bg1"/>
                </a:solidFill>
                <a:latin typeface="+mn-ea"/>
              </a:rPr>
              <a:t>团队技术能力必须升级，卡顿、闪退不解决，没有用户体验可言；</a:t>
            </a:r>
            <a:endParaRPr lang="en-US" altLang="zh-CN" sz="3600" dirty="0">
              <a:solidFill>
                <a:schemeClr val="bg1"/>
              </a:solidFill>
              <a:latin typeface="+mn-ea"/>
            </a:endParaRPr>
          </a:p>
        </p:txBody>
      </p:sp>
    </p:spTree>
    <p:extLst>
      <p:ext uri="{BB962C8B-B14F-4D97-AF65-F5344CB8AC3E}">
        <p14:creationId xmlns:p14="http://schemas.microsoft.com/office/powerpoint/2010/main" val="10706613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64830" y="5881042"/>
            <a:ext cx="7687945" cy="11182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6600" b="1"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mn-cs"/>
                <a:sym typeface="Helvetica Light"/>
              </a:rPr>
              <a:t>三</a:t>
            </a:r>
            <a:r>
              <a:rPr kumimoji="0" lang="zh-CN" altLang="en-US" sz="6600" b="1" i="0" u="none" strike="noStrike" cap="none" spc="0" normalizeH="0" baseline="0" dirty="0" smtClean="0">
                <a:ln>
                  <a:noFill/>
                </a:ln>
                <a:solidFill>
                  <a:schemeClr val="bg1"/>
                </a:solidFill>
                <a:effectLst/>
                <a:uFillTx/>
                <a:latin typeface="微软雅黑" panose="020B0503020204020204" charset="-122"/>
                <a:ea typeface="微软雅黑" panose="020B0503020204020204" charset="-122"/>
                <a:cs typeface="+mn-cs"/>
                <a:sym typeface="Helvetica Light"/>
              </a:rPr>
              <a:t> </a:t>
            </a:r>
            <a:r>
              <a:rPr kumimoji="0" lang="zh-CN" altLang="en-US" sz="6600" b="1"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Light"/>
              </a:rPr>
              <a:t>总结</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4" name="TextBox 4"/>
          <p:cNvSpPr txBox="1"/>
          <p:nvPr/>
        </p:nvSpPr>
        <p:spPr>
          <a:xfrm>
            <a:off x="1639767" y="1688488"/>
            <a:ext cx="19492516" cy="89665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lnSpc>
                <a:spcPct val="200000"/>
              </a:lnSpc>
            </a:pPr>
            <a:r>
              <a:rPr lang="zh-CN" altLang="en-US" sz="3600" b="1" dirty="0" smtClean="0">
                <a:solidFill>
                  <a:schemeClr val="bg1"/>
                </a:solidFill>
                <a:latin typeface="+mn-ea"/>
              </a:rPr>
              <a:t>产业链分析及产品分析小结</a:t>
            </a:r>
            <a:endParaRPr lang="en-US" altLang="zh-CN" sz="3600" b="1" dirty="0">
              <a:solidFill>
                <a:schemeClr val="bg1"/>
              </a:solidFill>
              <a:latin typeface="+mn-ea"/>
            </a:endParaRPr>
          </a:p>
          <a:p>
            <a:pPr algn="l">
              <a:lnSpc>
                <a:spcPct val="200000"/>
              </a:lnSpc>
            </a:pPr>
            <a:endParaRPr lang="zh-CN" altLang="en-US" sz="3600" dirty="0">
              <a:solidFill>
                <a:schemeClr val="bg1"/>
              </a:solidFill>
              <a:latin typeface="+mn-ea"/>
            </a:endParaRPr>
          </a:p>
          <a:p>
            <a:pPr marL="571500" indent="-571500" algn="l">
              <a:lnSpc>
                <a:spcPct val="200000"/>
              </a:lnSpc>
              <a:buFont typeface="Wingdings" panose="05000000000000000000" pitchFamily="2" charset="2"/>
              <a:buChar char="ü"/>
            </a:pPr>
            <a:r>
              <a:rPr lang="zh-CN" altLang="en-US" sz="3600" dirty="0" smtClean="0">
                <a:solidFill>
                  <a:schemeClr val="bg1"/>
                </a:solidFill>
                <a:latin typeface="+mn-ea"/>
              </a:rPr>
              <a:t>通过对电影行业产业链进行分析在整个电影行业中互联网公司多集中在发行营销和销售领域，虽然有往上下游延伸的趋势，但是整体而言发行和放映还是由传统公司进行主导；</a:t>
            </a:r>
            <a:endParaRPr lang="en-US" altLang="zh-CN" sz="3600" dirty="0">
              <a:solidFill>
                <a:schemeClr val="bg1"/>
              </a:solidFill>
              <a:latin typeface="+mn-ea"/>
            </a:endParaRPr>
          </a:p>
          <a:p>
            <a:pPr marL="571500" indent="-571500" algn="l">
              <a:lnSpc>
                <a:spcPct val="200000"/>
              </a:lnSpc>
              <a:buFont typeface="Wingdings" panose="05000000000000000000" pitchFamily="2" charset="2"/>
              <a:buChar char="ü"/>
            </a:pPr>
            <a:r>
              <a:rPr lang="zh-CN" altLang="en-US" sz="3600" dirty="0" smtClean="0">
                <a:solidFill>
                  <a:schemeClr val="bg1"/>
                </a:solidFill>
                <a:latin typeface="+mn-ea"/>
              </a:rPr>
              <a:t>在发行营销和销售领域已经有了寡头存在，众多资源被美团、百度糯米等大型综合实力强劲的公司把持，想从这里切入实属不易，并且有着雄厚资本的时光网切入该领域也没有成功；</a:t>
            </a:r>
          </a:p>
          <a:p>
            <a:pPr marL="571500" indent="-571500" algn="l">
              <a:lnSpc>
                <a:spcPct val="200000"/>
              </a:lnSpc>
              <a:buFont typeface="Wingdings" panose="05000000000000000000" pitchFamily="2" charset="2"/>
              <a:buChar char="ü"/>
            </a:pPr>
            <a:r>
              <a:rPr lang="zh-CN" altLang="en-US" sz="3600" dirty="0" smtClean="0">
                <a:solidFill>
                  <a:schemeClr val="bg1"/>
                </a:solidFill>
                <a:latin typeface="+mn-ea"/>
              </a:rPr>
              <a:t>所以，如果想做互联网</a:t>
            </a:r>
            <a:r>
              <a:rPr lang="en-US" altLang="zh-CN" sz="3600" dirty="0" smtClean="0">
                <a:solidFill>
                  <a:schemeClr val="bg1"/>
                </a:solidFill>
                <a:latin typeface="+mn-ea"/>
              </a:rPr>
              <a:t>+</a:t>
            </a:r>
            <a:r>
              <a:rPr lang="zh-CN" altLang="en-US" sz="3600" dirty="0" smtClean="0">
                <a:solidFill>
                  <a:schemeClr val="bg1"/>
                </a:solidFill>
                <a:latin typeface="+mn-ea"/>
              </a:rPr>
              <a:t>电影的方向只能从一个更垂直的方向去切入，这个时候影评是可能的方向；</a:t>
            </a:r>
            <a:endParaRPr lang="en-US" altLang="zh-CN" sz="3600" dirty="0">
              <a:solidFill>
                <a:schemeClr val="bg1"/>
              </a:solidFill>
              <a:latin typeface="+mn-ea"/>
            </a:endParaRPr>
          </a:p>
        </p:txBody>
      </p:sp>
    </p:spTree>
    <p:extLst>
      <p:ext uri="{BB962C8B-B14F-4D97-AF65-F5344CB8AC3E}">
        <p14:creationId xmlns:p14="http://schemas.microsoft.com/office/powerpoint/2010/main" val="15476930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4" name="TextBox 4"/>
          <p:cNvSpPr txBox="1"/>
          <p:nvPr/>
        </p:nvSpPr>
        <p:spPr>
          <a:xfrm>
            <a:off x="1639767" y="1688489"/>
            <a:ext cx="19492516" cy="89665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lnSpc>
                <a:spcPct val="200000"/>
              </a:lnSpc>
            </a:pPr>
            <a:r>
              <a:rPr lang="zh-CN" altLang="en-US" sz="3600" b="1" dirty="0" smtClean="0">
                <a:solidFill>
                  <a:schemeClr val="bg1"/>
                </a:solidFill>
                <a:latin typeface="+mn-ea"/>
              </a:rPr>
              <a:t>产业链分析及产品分析小结</a:t>
            </a:r>
            <a:endParaRPr lang="en-US" altLang="zh-CN" sz="3600" b="1" dirty="0">
              <a:solidFill>
                <a:schemeClr val="bg1"/>
              </a:solidFill>
              <a:latin typeface="+mn-ea"/>
            </a:endParaRPr>
          </a:p>
          <a:p>
            <a:pPr algn="l">
              <a:lnSpc>
                <a:spcPct val="200000"/>
              </a:lnSpc>
            </a:pPr>
            <a:endParaRPr lang="zh-CN" altLang="en-US" sz="3600" dirty="0">
              <a:solidFill>
                <a:schemeClr val="bg1"/>
              </a:solidFill>
              <a:latin typeface="+mn-ea"/>
            </a:endParaRPr>
          </a:p>
          <a:p>
            <a:pPr marL="571500" indent="-571500" algn="l">
              <a:lnSpc>
                <a:spcPct val="200000"/>
              </a:lnSpc>
              <a:buFont typeface="Wingdings" panose="05000000000000000000" pitchFamily="2" charset="2"/>
              <a:buChar char="ü"/>
            </a:pPr>
            <a:r>
              <a:rPr lang="zh-CN" altLang="en-US" sz="3600" dirty="0" smtClean="0">
                <a:solidFill>
                  <a:schemeClr val="bg1"/>
                </a:solidFill>
                <a:latin typeface="+mn-ea"/>
              </a:rPr>
              <a:t>众所周知就算是在影评方向也有豆瓣这座大山存在，所以还需要继续垂直细分提炼；</a:t>
            </a:r>
          </a:p>
          <a:p>
            <a:pPr marL="571500" indent="-571500" algn="l">
              <a:lnSpc>
                <a:spcPct val="200000"/>
              </a:lnSpc>
              <a:buFont typeface="Wingdings" panose="05000000000000000000" pitchFamily="2" charset="2"/>
              <a:buChar char="ü"/>
            </a:pPr>
            <a:r>
              <a:rPr lang="zh-CN" altLang="en-US" sz="3600" dirty="0" smtClean="0">
                <a:solidFill>
                  <a:schemeClr val="bg1"/>
                </a:solidFill>
                <a:latin typeface="+mn-ea"/>
              </a:rPr>
              <a:t>而我们知道豆瓣的使用户主体集中在</a:t>
            </a:r>
            <a:r>
              <a:rPr lang="en-US" altLang="zh-CN" sz="3600" dirty="0" smtClean="0">
                <a:solidFill>
                  <a:schemeClr val="bg1"/>
                </a:solidFill>
                <a:latin typeface="+mn-ea"/>
              </a:rPr>
              <a:t>8090</a:t>
            </a:r>
            <a:r>
              <a:rPr lang="zh-CN" altLang="en-US" sz="3600" dirty="0" smtClean="0">
                <a:solidFill>
                  <a:schemeClr val="bg1"/>
                </a:solidFill>
                <a:latin typeface="+mn-ea"/>
              </a:rPr>
              <a:t>后，想从豆瓣身上抢用户实属不易，所以我们的希望落在了</a:t>
            </a:r>
            <a:r>
              <a:rPr lang="en-US" altLang="zh-CN" sz="3600" dirty="0" smtClean="0">
                <a:solidFill>
                  <a:schemeClr val="bg1"/>
                </a:solidFill>
                <a:latin typeface="+mn-ea"/>
              </a:rPr>
              <a:t>00</a:t>
            </a:r>
            <a:r>
              <a:rPr lang="zh-CN" altLang="en-US" sz="3600" dirty="0" smtClean="0">
                <a:solidFill>
                  <a:schemeClr val="bg1"/>
                </a:solidFill>
                <a:latin typeface="+mn-ea"/>
              </a:rPr>
              <a:t>后的身上；</a:t>
            </a:r>
          </a:p>
          <a:p>
            <a:pPr marL="571500" indent="-571500" algn="l">
              <a:lnSpc>
                <a:spcPct val="200000"/>
              </a:lnSpc>
              <a:buFont typeface="Wingdings" panose="05000000000000000000" pitchFamily="2" charset="2"/>
              <a:buChar char="ü"/>
            </a:pPr>
            <a:r>
              <a:rPr lang="zh-CN" altLang="en-US" sz="3600" dirty="0" smtClean="0">
                <a:solidFill>
                  <a:schemeClr val="bg1"/>
                </a:solidFill>
                <a:latin typeface="+mn-ea"/>
              </a:rPr>
              <a:t>目前来说能打动</a:t>
            </a:r>
            <a:r>
              <a:rPr lang="en-US" altLang="zh-CN" sz="3600" dirty="0" smtClean="0">
                <a:solidFill>
                  <a:schemeClr val="bg1"/>
                </a:solidFill>
                <a:latin typeface="+mn-ea"/>
              </a:rPr>
              <a:t>00</a:t>
            </a:r>
            <a:r>
              <a:rPr lang="zh-CN" altLang="en-US" sz="3600" dirty="0" smtClean="0">
                <a:solidFill>
                  <a:schemeClr val="bg1"/>
                </a:solidFill>
                <a:latin typeface="+mn-ea"/>
              </a:rPr>
              <a:t>后的互联网产品如糗事百科、快看漫画、</a:t>
            </a:r>
            <a:r>
              <a:rPr lang="en-US" altLang="zh-CN" sz="3600" dirty="0" err="1" smtClean="0">
                <a:solidFill>
                  <a:schemeClr val="bg1"/>
                </a:solidFill>
                <a:latin typeface="+mn-ea"/>
              </a:rPr>
              <a:t>bilibili</a:t>
            </a:r>
            <a:r>
              <a:rPr lang="zh-CN" altLang="en-US" sz="3600" dirty="0" smtClean="0">
                <a:solidFill>
                  <a:schemeClr val="bg1"/>
                </a:solidFill>
                <a:latin typeface="+mn-ea"/>
              </a:rPr>
              <a:t>等等都存在一个特质就是逗逼、风趣、幽默；</a:t>
            </a:r>
          </a:p>
          <a:p>
            <a:pPr marL="571500" indent="-571500" algn="l">
              <a:lnSpc>
                <a:spcPct val="200000"/>
              </a:lnSpc>
              <a:buFont typeface="Wingdings" panose="05000000000000000000" pitchFamily="2" charset="2"/>
              <a:buChar char="ü"/>
            </a:pPr>
            <a:r>
              <a:rPr lang="zh-CN" altLang="en-US" sz="3600" dirty="0" smtClean="0">
                <a:solidFill>
                  <a:schemeClr val="bg1"/>
                </a:solidFill>
                <a:latin typeface="+mn-ea"/>
              </a:rPr>
              <a:t>综上所述，我们可能存在的机会应该有一个是做逗逼、风趣、幽默风格的影评。</a:t>
            </a:r>
            <a:endParaRPr lang="en-US" altLang="zh-CN" sz="3600" dirty="0">
              <a:solidFill>
                <a:schemeClr val="bg1"/>
              </a:solidFill>
              <a:latin typeface="+mn-ea"/>
            </a:endParaRPr>
          </a:p>
        </p:txBody>
      </p:sp>
    </p:spTree>
    <p:extLst>
      <p:ext uri="{BB962C8B-B14F-4D97-AF65-F5344CB8AC3E}">
        <p14:creationId xmlns:p14="http://schemas.microsoft.com/office/powerpoint/2010/main" val="39088045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目录</a:t>
            </a:r>
          </a:p>
        </p:txBody>
      </p:sp>
      <p:sp>
        <p:nvSpPr>
          <p:cNvPr id="3" name="标题 1"/>
          <p:cNvSpPr>
            <a:spLocks noGrp="1"/>
          </p:cNvSpPr>
          <p:nvPr/>
        </p:nvSpPr>
        <p:spPr>
          <a:xfrm>
            <a:off x="10735945" y="693420"/>
            <a:ext cx="2964180" cy="969645"/>
          </a:xfrm>
        </p:spPr>
        <p:txBody>
          <a:bodyPr/>
          <a:lstStyle>
            <a:lvl1pPr marL="0" marR="0" indent="0" algn="ctr" defTabSz="825500" rtl="0" latinLnBrk="0">
              <a:lnSpc>
                <a:spcPct val="100000"/>
              </a:lnSpc>
              <a:spcBef>
                <a:spcPts val="0"/>
              </a:spcBef>
              <a:spcAft>
                <a:spcPts val="0"/>
              </a:spcAft>
              <a:buClrTx/>
              <a:buSzTx/>
              <a:buFontTx/>
              <a:buNone/>
              <a:defRPr sz="3600" b="1" i="0" u="none" strike="noStrike" cap="none" spc="0" baseline="0">
                <a:ln>
                  <a:noFill/>
                </a:ln>
                <a:solidFill>
                  <a:schemeClr val="bg1"/>
                </a:solidFill>
                <a:uFillTx/>
                <a:latin typeface="微软雅黑" panose="020B0503020204020204" charset="-122"/>
                <a:ea typeface="微软雅黑" panose="020B0503020204020204" charset="-122"/>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a:lstStyle>
          <a:p>
            <a:r>
              <a:rPr lang="zh-CN" altLang="en-US"/>
              <a:t>目录</a:t>
            </a:r>
          </a:p>
        </p:txBody>
      </p:sp>
      <p:sp>
        <p:nvSpPr>
          <p:cNvPr id="5" name="文本框 4"/>
          <p:cNvSpPr txBox="1"/>
          <p:nvPr/>
        </p:nvSpPr>
        <p:spPr>
          <a:xfrm>
            <a:off x="3474720" y="8868093"/>
            <a:ext cx="3206750" cy="6889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6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Light"/>
              </a:rPr>
              <a:t>A  </a:t>
            </a:r>
            <a:r>
              <a:rPr kumimoji="0" lang="zh-CN" altLang="en-US" sz="36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Light"/>
              </a:rPr>
              <a:t>产业分析</a:t>
            </a:r>
          </a:p>
        </p:txBody>
      </p:sp>
      <p:sp>
        <p:nvSpPr>
          <p:cNvPr id="6" name="文本框 5"/>
          <p:cNvSpPr txBox="1"/>
          <p:nvPr/>
        </p:nvSpPr>
        <p:spPr>
          <a:xfrm>
            <a:off x="10614660" y="8868093"/>
            <a:ext cx="3206750" cy="6889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6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Light"/>
              </a:rPr>
              <a:t>B  </a:t>
            </a:r>
            <a:r>
              <a:rPr kumimoji="0" lang="zh-CN" altLang="en-US" sz="36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Light"/>
              </a:rPr>
              <a:t>产品分析</a:t>
            </a:r>
          </a:p>
        </p:txBody>
      </p:sp>
      <p:sp>
        <p:nvSpPr>
          <p:cNvPr id="7" name="文本框 6"/>
          <p:cNvSpPr txBox="1"/>
          <p:nvPr/>
        </p:nvSpPr>
        <p:spPr>
          <a:xfrm>
            <a:off x="17616805" y="8867458"/>
            <a:ext cx="3206750" cy="6889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en-US" altLang="zh-CN" sz="36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Light"/>
              </a:rPr>
              <a:t>C </a:t>
            </a:r>
            <a:r>
              <a:rPr kumimoji="0" lang="zh-CN" altLang="en-US" sz="36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Light"/>
              </a:rPr>
              <a:t>总结</a:t>
            </a:r>
          </a:p>
        </p:txBody>
      </p:sp>
      <p:sp>
        <p:nvSpPr>
          <p:cNvPr id="27" name="流程图: 联系 26"/>
          <p:cNvSpPr/>
          <p:nvPr userDrawn="1"/>
        </p:nvSpPr>
        <p:spPr>
          <a:xfrm>
            <a:off x="3705225" y="5414010"/>
            <a:ext cx="2887980" cy="2887980"/>
          </a:xfrm>
          <a:prstGeom prst="flowChartConnector">
            <a:avLst/>
          </a:prstGeom>
          <a:solidFill>
            <a:srgbClr val="DF6467"/>
          </a:solidFill>
          <a:ln w="57150">
            <a:solidFill>
              <a:srgbClr val="22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微软雅黑" panose="020B0503020204020204" charset="-122"/>
              <a:ea typeface="微软雅黑" panose="020B0503020204020204" charset="-122"/>
            </a:endParaRPr>
          </a:p>
        </p:txBody>
      </p:sp>
      <p:sp>
        <p:nvSpPr>
          <p:cNvPr id="9" name="流程图: 联系 8"/>
          <p:cNvSpPr/>
          <p:nvPr userDrawn="1"/>
        </p:nvSpPr>
        <p:spPr>
          <a:xfrm>
            <a:off x="10723245" y="5414010"/>
            <a:ext cx="2887980" cy="2887980"/>
          </a:xfrm>
          <a:prstGeom prst="flowChartConnector">
            <a:avLst/>
          </a:prstGeom>
          <a:solidFill>
            <a:srgbClr val="417696"/>
          </a:solidFill>
          <a:ln w="57150">
            <a:solidFill>
              <a:srgbClr val="22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微软雅黑" panose="020B0503020204020204" charset="-122"/>
              <a:ea typeface="微软雅黑" panose="020B0503020204020204" charset="-122"/>
            </a:endParaRPr>
          </a:p>
        </p:txBody>
      </p:sp>
      <p:sp>
        <p:nvSpPr>
          <p:cNvPr id="10" name="流程图: 联系 9"/>
          <p:cNvSpPr/>
          <p:nvPr userDrawn="1"/>
        </p:nvSpPr>
        <p:spPr>
          <a:xfrm>
            <a:off x="17792700" y="5414010"/>
            <a:ext cx="2887980" cy="2887980"/>
          </a:xfrm>
          <a:prstGeom prst="flowChartConnector">
            <a:avLst/>
          </a:prstGeom>
          <a:solidFill>
            <a:srgbClr val="DF6467"/>
          </a:solidFill>
          <a:ln w="57150">
            <a:solidFill>
              <a:srgbClr val="222A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微软雅黑" panose="020B0503020204020204" charset="-122"/>
              <a:ea typeface="微软雅黑" panose="020B0503020204020204" charset="-122"/>
            </a:endParaRPr>
          </a:p>
        </p:txBody>
      </p:sp>
      <p:pic>
        <p:nvPicPr>
          <p:cNvPr id="11" name="图片 10" descr="地图"/>
          <p:cNvPicPr>
            <a:picLocks noChangeAspect="1"/>
          </p:cNvPicPr>
          <p:nvPr userDrawn="1"/>
        </p:nvPicPr>
        <p:blipFill>
          <a:blip r:embed="rId2"/>
          <a:stretch>
            <a:fillRect/>
          </a:stretch>
        </p:blipFill>
        <p:spPr>
          <a:xfrm>
            <a:off x="4249420" y="5962650"/>
            <a:ext cx="1800000" cy="1790840"/>
          </a:xfrm>
          <a:prstGeom prst="rect">
            <a:avLst/>
          </a:prstGeom>
        </p:spPr>
      </p:pic>
      <p:pic>
        <p:nvPicPr>
          <p:cNvPr id="12" name="图片 11" descr="产品"/>
          <p:cNvPicPr>
            <a:picLocks noChangeAspect="1"/>
          </p:cNvPicPr>
          <p:nvPr userDrawn="1"/>
        </p:nvPicPr>
        <p:blipFill>
          <a:blip r:embed="rId3"/>
          <a:stretch>
            <a:fillRect/>
          </a:stretch>
        </p:blipFill>
        <p:spPr>
          <a:xfrm>
            <a:off x="11266805" y="6041390"/>
            <a:ext cx="1800000" cy="1800000"/>
          </a:xfrm>
          <a:prstGeom prst="rect">
            <a:avLst/>
          </a:prstGeom>
        </p:spPr>
      </p:pic>
      <p:pic>
        <p:nvPicPr>
          <p:cNvPr id="13" name="图片 12" descr="项目总结"/>
          <p:cNvPicPr>
            <a:picLocks noChangeAspect="1"/>
          </p:cNvPicPr>
          <p:nvPr userDrawn="1"/>
        </p:nvPicPr>
        <p:blipFill>
          <a:blip r:embed="rId4"/>
          <a:stretch>
            <a:fillRect/>
          </a:stretch>
        </p:blipFill>
        <p:spPr>
          <a:xfrm>
            <a:off x="18451195" y="6061075"/>
            <a:ext cx="1620000" cy="1620000"/>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4" name="TextBox 4"/>
          <p:cNvSpPr txBox="1"/>
          <p:nvPr/>
        </p:nvSpPr>
        <p:spPr>
          <a:xfrm>
            <a:off x="1639767" y="3904479"/>
            <a:ext cx="19492516" cy="45345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lnSpc>
                <a:spcPct val="200000"/>
              </a:lnSpc>
            </a:pPr>
            <a:r>
              <a:rPr lang="zh-CN" altLang="en-US" sz="3600" dirty="0" smtClean="0">
                <a:solidFill>
                  <a:schemeClr val="bg1"/>
                </a:solidFill>
                <a:latin typeface="+mn-ea"/>
              </a:rPr>
              <a:t>机会点</a:t>
            </a:r>
            <a:endParaRPr lang="zh-CN" altLang="en-US" sz="3600" dirty="0">
              <a:solidFill>
                <a:schemeClr val="bg1"/>
              </a:solidFill>
              <a:latin typeface="+mn-ea"/>
            </a:endParaRPr>
          </a:p>
          <a:p>
            <a:pPr marL="571500" indent="-571500" algn="l">
              <a:lnSpc>
                <a:spcPct val="200000"/>
              </a:lnSpc>
              <a:buFont typeface="Wingdings" panose="05000000000000000000" pitchFamily="2" charset="2"/>
              <a:buChar char="ü"/>
            </a:pPr>
            <a:r>
              <a:rPr lang="zh-CN" altLang="en-US" sz="3600" dirty="0">
                <a:solidFill>
                  <a:schemeClr val="bg1"/>
                </a:solidFill>
                <a:latin typeface="+mn-ea"/>
              </a:rPr>
              <a:t>经过以上分析我们发现，在电影行业产业链条中，我们发现周边衍生出来的影评领域存在着以逗逼、幽默、风趣等风格为主的影评是一个机会点。</a:t>
            </a:r>
          </a:p>
          <a:p>
            <a:pPr marL="571500" indent="-571500" algn="l">
              <a:lnSpc>
                <a:spcPct val="200000"/>
              </a:lnSpc>
              <a:buFont typeface="Wingdings" panose="05000000000000000000" pitchFamily="2" charset="2"/>
              <a:buChar char="ü"/>
            </a:pPr>
            <a:r>
              <a:rPr lang="zh-CN" altLang="en-US" sz="3600" dirty="0" smtClean="0">
                <a:solidFill>
                  <a:schemeClr val="bg1"/>
                </a:solidFill>
                <a:latin typeface="+mn-ea"/>
              </a:rPr>
              <a:t>在这个领域里面我们面临着暴走看啥片、何仙姑夫、笑霸来了等一众自媒体产品的竞争</a:t>
            </a:r>
          </a:p>
        </p:txBody>
      </p:sp>
    </p:spTree>
    <p:extLst>
      <p:ext uri="{BB962C8B-B14F-4D97-AF65-F5344CB8AC3E}">
        <p14:creationId xmlns:p14="http://schemas.microsoft.com/office/powerpoint/2010/main" val="115952622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尾页"/>
          <p:cNvPicPr>
            <a:picLocks noChangeAspect="1"/>
          </p:cNvPicPr>
          <p:nvPr userDrawn="1"/>
        </p:nvPicPr>
        <p:blipFill>
          <a:blip r:embed="rId2"/>
          <a:stretch>
            <a:fillRect/>
          </a:stretch>
        </p:blipFill>
        <p:spPr>
          <a:xfrm>
            <a:off x="5554345" y="2379980"/>
            <a:ext cx="13275945" cy="7540625"/>
          </a:xfrm>
          <a:prstGeom prst="rect">
            <a:avLst/>
          </a:prstGeom>
        </p:spPr>
      </p:pic>
      <p:sp>
        <p:nvSpPr>
          <p:cNvPr id="331" name="Shape 331"/>
          <p:cNvSpPr/>
          <p:nvPr/>
        </p:nvSpPr>
        <p:spPr>
          <a:xfrm>
            <a:off x="7620552" y="8176435"/>
            <a:ext cx="9143529" cy="656590"/>
          </a:xfrm>
          <a:prstGeom prst="rect">
            <a:avLst/>
          </a:prstGeom>
          <a:ln w="12700">
            <a:miter lim="400000"/>
          </a:ln>
        </p:spPr>
        <p:txBody>
          <a:bodyPr wrap="none" lIns="50800" tIns="50800" rIns="50800" bIns="50800" anchor="ctr">
            <a:spAutoFit/>
          </a:bodyPr>
          <a:lstStyle/>
          <a:p>
            <a:pPr algn="l">
              <a:defRPr sz="6000" b="1">
                <a:latin typeface="Helvetica"/>
                <a:ea typeface="Helvetica"/>
                <a:cs typeface="Helvetica"/>
                <a:sym typeface="Helvetica"/>
              </a:defRPr>
            </a:pPr>
            <a:r>
              <a:rPr lang="zh-CN" sz="3600" dirty="0">
                <a:solidFill>
                  <a:schemeClr val="bg1"/>
                </a:solidFill>
                <a:latin typeface="微软雅黑" panose="020B0503020204020204" charset="-122"/>
                <a:ea typeface="微软雅黑" panose="020B0503020204020204" charset="-122"/>
              </a:rPr>
              <a:t>肖勇  陈博  孟薇  常超  陈静  吴天天  于海洋</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842885" y="5850890"/>
            <a:ext cx="7687945" cy="11785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6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Light"/>
              </a:rPr>
              <a:t>一 产业分析</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1035" y="435610"/>
            <a:ext cx="7552690" cy="869950"/>
          </a:xfrm>
        </p:spPr>
        <p:txBody>
          <a:bodyPr/>
          <a:lstStyle/>
          <a:p>
            <a:r>
              <a:rPr lang="zh-CN" altLang="en-US" dirty="0"/>
              <a:t>产业链分析</a:t>
            </a:r>
          </a:p>
        </p:txBody>
      </p:sp>
      <p:grpSp>
        <p:nvGrpSpPr>
          <p:cNvPr id="79" name="组合 78"/>
          <p:cNvGrpSpPr/>
          <p:nvPr/>
        </p:nvGrpSpPr>
        <p:grpSpPr>
          <a:xfrm>
            <a:off x="661032" y="3519054"/>
            <a:ext cx="5014554" cy="7200000"/>
            <a:chOff x="661032" y="2604655"/>
            <a:chExt cx="5014554" cy="7200000"/>
          </a:xfrm>
        </p:grpSpPr>
        <p:sp>
          <p:nvSpPr>
            <p:cNvPr id="16" name="矩形 15"/>
            <p:cNvSpPr/>
            <p:nvPr/>
          </p:nvSpPr>
          <p:spPr>
            <a:xfrm>
              <a:off x="661032" y="2604655"/>
              <a:ext cx="4951491" cy="7200000"/>
            </a:xfrm>
            <a:prstGeom prst="rect">
              <a:avLst/>
            </a:prstGeom>
            <a:noFill/>
            <a:ln w="50800" cap="flat">
              <a:solidFill>
                <a:srgbClr val="DE6365"/>
              </a:solidFill>
              <a:prstDash val="solid"/>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矩形 16"/>
            <p:cNvSpPr/>
            <p:nvPr/>
          </p:nvSpPr>
          <p:spPr>
            <a:xfrm>
              <a:off x="692563" y="2656426"/>
              <a:ext cx="4896000" cy="1080000"/>
            </a:xfrm>
            <a:prstGeom prst="rect">
              <a:avLst/>
            </a:prstGeom>
            <a:solidFill>
              <a:srgbClr val="417696"/>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a:ln>
                    <a:noFill/>
                  </a:ln>
                  <a:solidFill>
                    <a:srgbClr val="FFFFFF"/>
                  </a:solidFill>
                  <a:effectLst/>
                  <a:uFillTx/>
                  <a:latin typeface="+mn-lt"/>
                  <a:ea typeface="+mn-ea"/>
                  <a:cs typeface="+mn-cs"/>
                  <a:sym typeface="Helvetica Light"/>
                </a:rPr>
                <a:t>内容供应</a:t>
              </a:r>
            </a:p>
          </p:txBody>
        </p:sp>
        <p:cxnSp>
          <p:nvCxnSpPr>
            <p:cNvPr id="19" name="直接连接符 18"/>
            <p:cNvCxnSpPr/>
            <p:nvPr/>
          </p:nvCxnSpPr>
          <p:spPr>
            <a:xfrm>
              <a:off x="661035" y="6589986"/>
              <a:ext cx="4951488" cy="0"/>
            </a:xfrm>
            <a:prstGeom prst="line">
              <a:avLst/>
            </a:prstGeom>
            <a:noFill/>
            <a:ln w="50800" cap="flat">
              <a:solidFill>
                <a:srgbClr val="DE6365"/>
              </a:solidFill>
              <a:prstDash val="dash"/>
              <a:miter lim="400000"/>
            </a:ln>
          </p:spPr>
          <p:style>
            <a:lnRef idx="0">
              <a:scrgbClr r="0" g="0" b="0"/>
            </a:lnRef>
            <a:fillRef idx="0">
              <a:scrgbClr r="0" g="0" b="0"/>
            </a:fillRef>
            <a:effectRef idx="0">
              <a:scrgbClr r="0" g="0" b="0"/>
            </a:effectRef>
            <a:fontRef idx="none"/>
          </p:style>
        </p:cxnSp>
        <p:cxnSp>
          <p:nvCxnSpPr>
            <p:cNvPr id="64" name="直接连接符 63"/>
            <p:cNvCxnSpPr>
              <a:stCxn id="17" idx="2"/>
              <a:endCxn id="16" idx="2"/>
            </p:cNvCxnSpPr>
            <p:nvPr/>
          </p:nvCxnSpPr>
          <p:spPr>
            <a:xfrm flipH="1">
              <a:off x="3136778" y="3736426"/>
              <a:ext cx="3785" cy="6068229"/>
            </a:xfrm>
            <a:prstGeom prst="line">
              <a:avLst/>
            </a:prstGeom>
            <a:noFill/>
            <a:ln w="50800" cap="flat">
              <a:solidFill>
                <a:srgbClr val="DE6365"/>
              </a:solidFill>
              <a:prstDash val="dash"/>
              <a:miter lim="400000"/>
            </a:ln>
          </p:spPr>
          <p:style>
            <a:lnRef idx="0">
              <a:scrgbClr r="0" g="0" b="0"/>
            </a:lnRef>
            <a:fillRef idx="0">
              <a:scrgbClr r="0" g="0" b="0"/>
            </a:fillRef>
            <a:effectRef idx="0">
              <a:scrgbClr r="0" g="0" b="0"/>
            </a:effectRef>
            <a:fontRef idx="none"/>
          </p:style>
        </p:cxnSp>
        <p:sp>
          <p:nvSpPr>
            <p:cNvPr id="66" name="文本框 65"/>
            <p:cNvSpPr txBox="1"/>
            <p:nvPr/>
          </p:nvSpPr>
          <p:spPr>
            <a:xfrm>
              <a:off x="803482" y="4684090"/>
              <a:ext cx="2320509" cy="1087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传统影视</a:t>
              </a:r>
              <a:endParaRPr kumimoji="0" lang="en-US" altLang="zh-CN" sz="3200" b="1" i="0" u="none" strike="noStrike" cap="none" spc="0" normalizeH="0" baseline="0" dirty="0">
                <a:ln>
                  <a:noFill/>
                </a:ln>
                <a:solidFill>
                  <a:schemeClr val="bg1"/>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制片公司</a:t>
              </a:r>
            </a:p>
          </p:txBody>
        </p:sp>
        <p:sp>
          <p:nvSpPr>
            <p:cNvPr id="67" name="文本框 66"/>
            <p:cNvSpPr txBox="1"/>
            <p:nvPr/>
          </p:nvSpPr>
          <p:spPr>
            <a:xfrm>
              <a:off x="3174510" y="4697607"/>
              <a:ext cx="2320509" cy="1087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电视台</a:t>
              </a:r>
              <a:endParaRPr kumimoji="0" lang="en-US" altLang="zh-CN" sz="3200" b="1" i="0" u="none" strike="noStrike" cap="none" spc="0" normalizeH="0" baseline="0" dirty="0">
                <a:ln>
                  <a:noFill/>
                </a:ln>
                <a:solidFill>
                  <a:schemeClr val="bg1"/>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pPr>
              <a:r>
                <a:rPr lang="zh-CN" altLang="en-US" sz="3200" b="1" dirty="0">
                  <a:solidFill>
                    <a:schemeClr val="bg1"/>
                  </a:solidFill>
                </a:rPr>
                <a:t>视频网站</a:t>
              </a:r>
              <a:endParaRPr kumimoji="0" lang="zh-CN" altLang="en-US" sz="3200" b="1" i="0" u="none" strike="noStrike" cap="none" spc="0" normalizeH="0" baseline="0" dirty="0">
                <a:ln>
                  <a:noFill/>
                </a:ln>
                <a:solidFill>
                  <a:schemeClr val="bg1"/>
                </a:solidFill>
                <a:effectLst/>
                <a:uFillTx/>
                <a:latin typeface="+mn-lt"/>
                <a:ea typeface="+mn-ea"/>
                <a:cs typeface="+mn-cs"/>
                <a:sym typeface="Helvetica Light"/>
              </a:endParaRPr>
            </a:p>
          </p:txBody>
        </p:sp>
        <p:sp>
          <p:nvSpPr>
            <p:cNvPr id="72" name="文本框 71"/>
            <p:cNvSpPr txBox="1"/>
            <p:nvPr/>
          </p:nvSpPr>
          <p:spPr>
            <a:xfrm>
              <a:off x="721676" y="7569384"/>
              <a:ext cx="2320509" cy="1087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剧本、原创</a:t>
              </a:r>
              <a:r>
                <a:rPr kumimoji="0" lang="en-US" altLang="zh-CN" sz="3200" b="1" i="0" u="none" strike="noStrike" cap="none" spc="0" normalizeH="0" baseline="0" dirty="0">
                  <a:ln>
                    <a:noFill/>
                  </a:ln>
                  <a:solidFill>
                    <a:schemeClr val="bg1"/>
                  </a:solidFill>
                  <a:effectLst/>
                  <a:uFillTx/>
                  <a:latin typeface="+mn-lt"/>
                  <a:ea typeface="+mn-ea"/>
                  <a:cs typeface="+mn-cs"/>
                  <a:sym typeface="Helvetica Light"/>
                </a:rPr>
                <a:t>IP</a:t>
              </a: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公司</a:t>
              </a:r>
            </a:p>
          </p:txBody>
        </p:sp>
        <p:sp>
          <p:nvSpPr>
            <p:cNvPr id="73" name="文本框 72"/>
            <p:cNvSpPr txBox="1"/>
            <p:nvPr/>
          </p:nvSpPr>
          <p:spPr>
            <a:xfrm>
              <a:off x="3124235" y="7582901"/>
              <a:ext cx="2551351" cy="1087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影视众筹</a:t>
              </a:r>
              <a:endParaRPr kumimoji="0" lang="en-US" altLang="zh-CN" sz="3200" b="1" i="0" u="none" strike="noStrike" cap="none" spc="0" normalizeH="0" baseline="0" dirty="0">
                <a:ln>
                  <a:noFill/>
                </a:ln>
                <a:solidFill>
                  <a:schemeClr val="bg1"/>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pPr>
              <a:r>
                <a:rPr lang="zh-CN" altLang="en-US" sz="3200" b="1" dirty="0">
                  <a:solidFill>
                    <a:schemeClr val="bg1"/>
                  </a:solidFill>
                </a:rPr>
                <a:t>影视设备公司</a:t>
              </a:r>
              <a:endParaRPr kumimoji="0" lang="zh-CN" altLang="en-US" sz="3200" b="1" i="0" u="none" strike="noStrike" cap="none" spc="0" normalizeH="0" baseline="0" dirty="0">
                <a:ln>
                  <a:noFill/>
                </a:ln>
                <a:solidFill>
                  <a:schemeClr val="bg1"/>
                </a:solidFill>
                <a:effectLst/>
                <a:uFillTx/>
                <a:latin typeface="+mn-lt"/>
                <a:ea typeface="+mn-ea"/>
                <a:cs typeface="+mn-cs"/>
                <a:sym typeface="Helvetica Light"/>
              </a:endParaRPr>
            </a:p>
          </p:txBody>
        </p:sp>
      </p:grpSp>
      <p:grpSp>
        <p:nvGrpSpPr>
          <p:cNvPr id="80" name="组合 79"/>
          <p:cNvGrpSpPr/>
          <p:nvPr/>
        </p:nvGrpSpPr>
        <p:grpSpPr>
          <a:xfrm>
            <a:off x="5989777" y="3519054"/>
            <a:ext cx="5014554" cy="7200000"/>
            <a:chOff x="661032" y="2604655"/>
            <a:chExt cx="5014554" cy="7200000"/>
          </a:xfrm>
        </p:grpSpPr>
        <p:sp>
          <p:nvSpPr>
            <p:cNvPr id="81" name="矩形 80"/>
            <p:cNvSpPr/>
            <p:nvPr/>
          </p:nvSpPr>
          <p:spPr>
            <a:xfrm>
              <a:off x="661032" y="2604655"/>
              <a:ext cx="4951491" cy="7200000"/>
            </a:xfrm>
            <a:prstGeom prst="rect">
              <a:avLst/>
            </a:prstGeom>
            <a:noFill/>
            <a:ln w="50800" cap="flat">
              <a:solidFill>
                <a:srgbClr val="DE6365"/>
              </a:solidFill>
              <a:prstDash val="solid"/>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82" name="矩形 81"/>
            <p:cNvSpPr/>
            <p:nvPr/>
          </p:nvSpPr>
          <p:spPr>
            <a:xfrm>
              <a:off x="692563" y="2647414"/>
              <a:ext cx="4896000" cy="1080000"/>
            </a:xfrm>
            <a:prstGeom prst="rect">
              <a:avLst/>
            </a:prstGeom>
            <a:solidFill>
              <a:srgbClr val="417696"/>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600" b="1" dirty="0">
                  <a:solidFill>
                    <a:srgbClr val="FFFFFF"/>
                  </a:solidFill>
                </a:rPr>
                <a:t>发行营销</a:t>
              </a:r>
              <a:endParaRPr kumimoji="0" lang="zh-CN" altLang="en-US" sz="3600" b="1"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83" name="直接连接符 82"/>
            <p:cNvCxnSpPr/>
            <p:nvPr/>
          </p:nvCxnSpPr>
          <p:spPr>
            <a:xfrm>
              <a:off x="661035" y="6589986"/>
              <a:ext cx="4951488" cy="0"/>
            </a:xfrm>
            <a:prstGeom prst="line">
              <a:avLst/>
            </a:prstGeom>
            <a:noFill/>
            <a:ln w="50800" cap="flat">
              <a:solidFill>
                <a:srgbClr val="DE6365"/>
              </a:solidFill>
              <a:prstDash val="dash"/>
              <a:miter lim="400000"/>
            </a:ln>
          </p:spPr>
          <p:style>
            <a:lnRef idx="0">
              <a:scrgbClr r="0" g="0" b="0"/>
            </a:lnRef>
            <a:fillRef idx="0">
              <a:scrgbClr r="0" g="0" b="0"/>
            </a:fillRef>
            <a:effectRef idx="0">
              <a:scrgbClr r="0" g="0" b="0"/>
            </a:effectRef>
            <a:fontRef idx="none"/>
          </p:style>
        </p:cxnSp>
        <p:cxnSp>
          <p:nvCxnSpPr>
            <p:cNvPr id="84" name="直接连接符 83"/>
            <p:cNvCxnSpPr>
              <a:stCxn id="82" idx="2"/>
              <a:endCxn id="81" idx="2"/>
            </p:cNvCxnSpPr>
            <p:nvPr/>
          </p:nvCxnSpPr>
          <p:spPr>
            <a:xfrm flipH="1">
              <a:off x="3136778" y="3727414"/>
              <a:ext cx="3785" cy="6077241"/>
            </a:xfrm>
            <a:prstGeom prst="line">
              <a:avLst/>
            </a:prstGeom>
            <a:noFill/>
            <a:ln w="50800" cap="flat">
              <a:solidFill>
                <a:srgbClr val="DE6365"/>
              </a:solidFill>
              <a:prstDash val="dash"/>
              <a:miter lim="400000"/>
            </a:ln>
          </p:spPr>
          <p:style>
            <a:lnRef idx="0">
              <a:scrgbClr r="0" g="0" b="0"/>
            </a:lnRef>
            <a:fillRef idx="0">
              <a:scrgbClr r="0" g="0" b="0"/>
            </a:fillRef>
            <a:effectRef idx="0">
              <a:scrgbClr r="0" g="0" b="0"/>
            </a:effectRef>
            <a:fontRef idx="none"/>
          </p:style>
        </p:cxnSp>
        <p:sp>
          <p:nvSpPr>
            <p:cNvPr id="85" name="文本框 84"/>
            <p:cNvSpPr txBox="1"/>
            <p:nvPr/>
          </p:nvSpPr>
          <p:spPr>
            <a:xfrm>
              <a:off x="803482" y="4684090"/>
              <a:ext cx="2320509" cy="1087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影视发行</a:t>
              </a:r>
              <a:endParaRPr kumimoji="0" lang="en-US" altLang="zh-CN" sz="3200" b="1" i="0" u="none" strike="noStrike" cap="none" spc="0" normalizeH="0" baseline="0" dirty="0">
                <a:ln>
                  <a:noFill/>
                </a:ln>
                <a:solidFill>
                  <a:schemeClr val="bg1"/>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公司</a:t>
              </a:r>
              <a:r>
                <a:rPr kumimoji="0" lang="en-US" altLang="zh-CN" sz="3200" b="1" i="0" u="none" strike="noStrike" cap="none" spc="0" normalizeH="0" baseline="0" dirty="0">
                  <a:ln>
                    <a:noFill/>
                  </a:ln>
                  <a:solidFill>
                    <a:schemeClr val="bg1"/>
                  </a:solidFill>
                  <a:effectLst/>
                  <a:uFillTx/>
                  <a:latin typeface="+mn-lt"/>
                  <a:ea typeface="+mn-ea"/>
                  <a:cs typeface="+mn-cs"/>
                  <a:sym typeface="Helvetica Light"/>
                </a:rPr>
                <a:t>/</a:t>
              </a: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平台</a:t>
              </a:r>
            </a:p>
          </p:txBody>
        </p:sp>
        <p:sp>
          <p:nvSpPr>
            <p:cNvPr id="86" name="文本框 85"/>
            <p:cNvSpPr txBox="1"/>
            <p:nvPr/>
          </p:nvSpPr>
          <p:spPr>
            <a:xfrm>
              <a:off x="3174510" y="4943828"/>
              <a:ext cx="2320509"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众筹平台</a:t>
              </a:r>
            </a:p>
          </p:txBody>
        </p:sp>
        <p:sp>
          <p:nvSpPr>
            <p:cNvPr id="87" name="文本框 86"/>
            <p:cNvSpPr txBox="1"/>
            <p:nvPr/>
          </p:nvSpPr>
          <p:spPr>
            <a:xfrm>
              <a:off x="721676" y="7815605"/>
              <a:ext cx="2320509"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社交媒体</a:t>
              </a:r>
            </a:p>
          </p:txBody>
        </p:sp>
        <p:sp>
          <p:nvSpPr>
            <p:cNvPr id="88" name="文本框 87"/>
            <p:cNvSpPr txBox="1"/>
            <p:nvPr/>
          </p:nvSpPr>
          <p:spPr>
            <a:xfrm>
              <a:off x="3124235" y="7582901"/>
              <a:ext cx="2551351" cy="1087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第三方联合推广公司</a:t>
              </a:r>
              <a:r>
                <a:rPr kumimoji="0" lang="en-US" altLang="zh-CN" sz="3200" b="1" i="0" u="none" strike="noStrike" cap="none" spc="0" normalizeH="0" baseline="0" dirty="0">
                  <a:ln>
                    <a:noFill/>
                  </a:ln>
                  <a:solidFill>
                    <a:schemeClr val="bg1"/>
                  </a:solidFill>
                  <a:effectLst/>
                  <a:uFillTx/>
                  <a:latin typeface="+mn-lt"/>
                  <a:ea typeface="+mn-ea"/>
                  <a:cs typeface="+mn-cs"/>
                  <a:sym typeface="Helvetica Light"/>
                </a:rPr>
                <a:t>/</a:t>
              </a: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平台</a:t>
              </a:r>
            </a:p>
          </p:txBody>
        </p:sp>
      </p:grpSp>
      <p:grpSp>
        <p:nvGrpSpPr>
          <p:cNvPr id="89" name="组合 88"/>
          <p:cNvGrpSpPr/>
          <p:nvPr/>
        </p:nvGrpSpPr>
        <p:grpSpPr>
          <a:xfrm>
            <a:off x="11350053" y="3519054"/>
            <a:ext cx="5014554" cy="7200000"/>
            <a:chOff x="661032" y="2604655"/>
            <a:chExt cx="5014554" cy="7200000"/>
          </a:xfrm>
        </p:grpSpPr>
        <p:sp>
          <p:nvSpPr>
            <p:cNvPr id="90" name="矩形 89"/>
            <p:cNvSpPr/>
            <p:nvPr/>
          </p:nvSpPr>
          <p:spPr>
            <a:xfrm>
              <a:off x="661032" y="2604655"/>
              <a:ext cx="4951491" cy="7200000"/>
            </a:xfrm>
            <a:prstGeom prst="rect">
              <a:avLst/>
            </a:prstGeom>
            <a:noFill/>
            <a:ln w="50800" cap="flat">
              <a:solidFill>
                <a:srgbClr val="DE6365"/>
              </a:solidFill>
              <a:prstDash val="solid"/>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91" name="矩形 90"/>
            <p:cNvSpPr/>
            <p:nvPr/>
          </p:nvSpPr>
          <p:spPr>
            <a:xfrm>
              <a:off x="692563" y="2647414"/>
              <a:ext cx="4896000" cy="1080000"/>
            </a:xfrm>
            <a:prstGeom prst="rect">
              <a:avLst/>
            </a:prstGeom>
            <a:solidFill>
              <a:srgbClr val="417696"/>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a:ln>
                    <a:noFill/>
                  </a:ln>
                  <a:solidFill>
                    <a:srgbClr val="FFFFFF"/>
                  </a:solidFill>
                  <a:effectLst/>
                  <a:uFillTx/>
                  <a:latin typeface="+mn-lt"/>
                  <a:ea typeface="+mn-ea"/>
                  <a:cs typeface="+mn-cs"/>
                  <a:sym typeface="Helvetica Light"/>
                </a:rPr>
                <a:t>销售</a:t>
              </a:r>
            </a:p>
          </p:txBody>
        </p:sp>
        <p:cxnSp>
          <p:nvCxnSpPr>
            <p:cNvPr id="92" name="直接连接符 91"/>
            <p:cNvCxnSpPr/>
            <p:nvPr/>
          </p:nvCxnSpPr>
          <p:spPr>
            <a:xfrm>
              <a:off x="661035" y="6589986"/>
              <a:ext cx="4951488" cy="0"/>
            </a:xfrm>
            <a:prstGeom prst="line">
              <a:avLst/>
            </a:prstGeom>
            <a:noFill/>
            <a:ln w="57150" cap="flat">
              <a:solidFill>
                <a:srgbClr val="DE6365"/>
              </a:solidFill>
              <a:prstDash val="dash"/>
              <a:miter lim="400000"/>
            </a:ln>
          </p:spPr>
          <p:style>
            <a:lnRef idx="0">
              <a:scrgbClr r="0" g="0" b="0"/>
            </a:lnRef>
            <a:fillRef idx="0">
              <a:scrgbClr r="0" g="0" b="0"/>
            </a:fillRef>
            <a:effectRef idx="0">
              <a:scrgbClr r="0" g="0" b="0"/>
            </a:effectRef>
            <a:fontRef idx="none"/>
          </p:style>
        </p:cxnSp>
        <p:cxnSp>
          <p:nvCxnSpPr>
            <p:cNvPr id="93" name="直接连接符 92"/>
            <p:cNvCxnSpPr>
              <a:stCxn id="91" idx="2"/>
              <a:endCxn id="90" idx="2"/>
            </p:cNvCxnSpPr>
            <p:nvPr/>
          </p:nvCxnSpPr>
          <p:spPr>
            <a:xfrm flipH="1">
              <a:off x="3136778" y="3727414"/>
              <a:ext cx="3785" cy="6077241"/>
            </a:xfrm>
            <a:prstGeom prst="line">
              <a:avLst/>
            </a:prstGeom>
            <a:noFill/>
            <a:ln w="50800" cap="flat">
              <a:solidFill>
                <a:srgbClr val="DE6365"/>
              </a:solidFill>
              <a:prstDash val="dash"/>
              <a:miter lim="400000"/>
            </a:ln>
          </p:spPr>
          <p:style>
            <a:lnRef idx="0">
              <a:scrgbClr r="0" g="0" b="0"/>
            </a:lnRef>
            <a:fillRef idx="0">
              <a:scrgbClr r="0" g="0" b="0"/>
            </a:fillRef>
            <a:effectRef idx="0">
              <a:scrgbClr r="0" g="0" b="0"/>
            </a:effectRef>
            <a:fontRef idx="none"/>
          </p:style>
        </p:cxnSp>
        <p:sp>
          <p:nvSpPr>
            <p:cNvPr id="94" name="文本框 93"/>
            <p:cNvSpPr txBox="1"/>
            <p:nvPr/>
          </p:nvSpPr>
          <p:spPr>
            <a:xfrm>
              <a:off x="803482" y="4684090"/>
              <a:ext cx="2320509" cy="1087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在线垂直</a:t>
              </a:r>
              <a:endParaRPr kumimoji="0" lang="en-US" altLang="zh-CN" sz="3200" b="1" i="0" u="none" strike="noStrike" cap="none" spc="0" normalizeH="0" baseline="0" dirty="0">
                <a:ln>
                  <a:noFill/>
                </a:ln>
                <a:solidFill>
                  <a:schemeClr val="bg1"/>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票务平台</a:t>
              </a:r>
            </a:p>
          </p:txBody>
        </p:sp>
        <p:sp>
          <p:nvSpPr>
            <p:cNvPr id="95" name="文本框 94"/>
            <p:cNvSpPr txBox="1"/>
            <p:nvPr/>
          </p:nvSpPr>
          <p:spPr>
            <a:xfrm>
              <a:off x="3174510" y="4697607"/>
              <a:ext cx="2320509" cy="1087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传统票务</a:t>
              </a:r>
              <a:endParaRPr kumimoji="0" lang="en-US" altLang="zh-CN" sz="3200" b="1" i="0" u="none" strike="noStrike" cap="none" spc="0" normalizeH="0" baseline="0" dirty="0">
                <a:ln>
                  <a:noFill/>
                </a:ln>
                <a:solidFill>
                  <a:schemeClr val="bg1"/>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公司</a:t>
              </a:r>
            </a:p>
          </p:txBody>
        </p:sp>
        <p:sp>
          <p:nvSpPr>
            <p:cNvPr id="96" name="文本框 95"/>
            <p:cNvSpPr txBox="1"/>
            <p:nvPr/>
          </p:nvSpPr>
          <p:spPr>
            <a:xfrm>
              <a:off x="721676" y="7569384"/>
              <a:ext cx="2320509" cy="1087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b="1" dirty="0">
                  <a:solidFill>
                    <a:schemeClr val="bg1"/>
                  </a:solidFill>
                </a:rPr>
                <a:t>线上生活服务平台</a:t>
              </a:r>
              <a:endParaRPr kumimoji="0" lang="zh-CN" altLang="en-US" sz="3200" b="1" i="0" u="none" strike="noStrike" cap="none" spc="0" normalizeH="0" baseline="0" dirty="0">
                <a:ln>
                  <a:noFill/>
                </a:ln>
                <a:solidFill>
                  <a:schemeClr val="bg1"/>
                </a:solidFill>
                <a:effectLst/>
                <a:uFillTx/>
                <a:latin typeface="+mn-lt"/>
                <a:ea typeface="+mn-ea"/>
                <a:cs typeface="+mn-cs"/>
                <a:sym typeface="Helvetica Light"/>
              </a:endParaRPr>
            </a:p>
          </p:txBody>
        </p:sp>
        <p:sp>
          <p:nvSpPr>
            <p:cNvPr id="97" name="文本框 96"/>
            <p:cNvSpPr txBox="1"/>
            <p:nvPr/>
          </p:nvSpPr>
          <p:spPr>
            <a:xfrm>
              <a:off x="3124235" y="7582901"/>
              <a:ext cx="2551351" cy="1087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其他代理销售公司</a:t>
              </a:r>
              <a:r>
                <a:rPr kumimoji="0" lang="en-US" altLang="zh-CN" sz="3200" b="1" i="0" u="none" strike="noStrike" cap="none" spc="0" normalizeH="0" baseline="0" dirty="0">
                  <a:ln>
                    <a:noFill/>
                  </a:ln>
                  <a:solidFill>
                    <a:schemeClr val="bg1"/>
                  </a:solidFill>
                  <a:effectLst/>
                  <a:uFillTx/>
                  <a:latin typeface="+mn-lt"/>
                  <a:ea typeface="+mn-ea"/>
                  <a:cs typeface="+mn-cs"/>
                  <a:sym typeface="Helvetica Light"/>
                </a:rPr>
                <a:t>/</a:t>
              </a: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平台</a:t>
              </a:r>
            </a:p>
          </p:txBody>
        </p:sp>
      </p:grpSp>
      <p:grpSp>
        <p:nvGrpSpPr>
          <p:cNvPr id="98" name="组合 97"/>
          <p:cNvGrpSpPr/>
          <p:nvPr/>
        </p:nvGrpSpPr>
        <p:grpSpPr>
          <a:xfrm>
            <a:off x="16710329" y="3519054"/>
            <a:ext cx="5014554" cy="7200000"/>
            <a:chOff x="661032" y="2604655"/>
            <a:chExt cx="5014554" cy="7200000"/>
          </a:xfrm>
        </p:grpSpPr>
        <p:sp>
          <p:nvSpPr>
            <p:cNvPr id="99" name="矩形 98"/>
            <p:cNvSpPr/>
            <p:nvPr/>
          </p:nvSpPr>
          <p:spPr>
            <a:xfrm>
              <a:off x="661032" y="2604655"/>
              <a:ext cx="4951491" cy="7200000"/>
            </a:xfrm>
            <a:prstGeom prst="rect">
              <a:avLst/>
            </a:prstGeom>
            <a:noFill/>
            <a:ln w="50800" cap="flat">
              <a:solidFill>
                <a:srgbClr val="DE6365"/>
              </a:solidFill>
              <a:prstDash val="solid"/>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0" name="矩形 99"/>
            <p:cNvSpPr/>
            <p:nvPr/>
          </p:nvSpPr>
          <p:spPr>
            <a:xfrm>
              <a:off x="692563" y="2647414"/>
              <a:ext cx="4896000" cy="1080000"/>
            </a:xfrm>
            <a:prstGeom prst="rect">
              <a:avLst/>
            </a:prstGeom>
            <a:solidFill>
              <a:srgbClr val="417696"/>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a:ln>
                    <a:noFill/>
                  </a:ln>
                  <a:solidFill>
                    <a:srgbClr val="FFFFFF"/>
                  </a:solidFill>
                  <a:effectLst/>
                  <a:uFillTx/>
                  <a:latin typeface="+mn-lt"/>
                  <a:ea typeface="+mn-ea"/>
                  <a:cs typeface="+mn-cs"/>
                  <a:sym typeface="Helvetica Light"/>
                </a:rPr>
                <a:t>放映</a:t>
              </a:r>
            </a:p>
          </p:txBody>
        </p:sp>
        <p:cxnSp>
          <p:nvCxnSpPr>
            <p:cNvPr id="101" name="直接连接符 100"/>
            <p:cNvCxnSpPr/>
            <p:nvPr/>
          </p:nvCxnSpPr>
          <p:spPr>
            <a:xfrm>
              <a:off x="661035" y="6589986"/>
              <a:ext cx="4951488" cy="0"/>
            </a:xfrm>
            <a:prstGeom prst="line">
              <a:avLst/>
            </a:prstGeom>
            <a:noFill/>
            <a:ln w="57150" cap="flat">
              <a:solidFill>
                <a:srgbClr val="DE6365"/>
              </a:solidFill>
              <a:prstDash val="dash"/>
              <a:miter lim="400000"/>
            </a:ln>
          </p:spPr>
          <p:style>
            <a:lnRef idx="0">
              <a:scrgbClr r="0" g="0" b="0"/>
            </a:lnRef>
            <a:fillRef idx="0">
              <a:scrgbClr r="0" g="0" b="0"/>
            </a:fillRef>
            <a:effectRef idx="0">
              <a:scrgbClr r="0" g="0" b="0"/>
            </a:effectRef>
            <a:fontRef idx="none"/>
          </p:style>
        </p:cxnSp>
        <p:cxnSp>
          <p:nvCxnSpPr>
            <p:cNvPr id="102" name="直接连接符 101"/>
            <p:cNvCxnSpPr>
              <a:stCxn id="100" idx="2"/>
              <a:endCxn id="99" idx="2"/>
            </p:cNvCxnSpPr>
            <p:nvPr/>
          </p:nvCxnSpPr>
          <p:spPr>
            <a:xfrm flipH="1">
              <a:off x="3136778" y="3727414"/>
              <a:ext cx="3785" cy="6077241"/>
            </a:xfrm>
            <a:prstGeom prst="line">
              <a:avLst/>
            </a:prstGeom>
            <a:noFill/>
            <a:ln w="50800" cap="flat">
              <a:solidFill>
                <a:srgbClr val="DE6365"/>
              </a:solidFill>
              <a:prstDash val="dash"/>
              <a:miter lim="400000"/>
            </a:ln>
          </p:spPr>
          <p:style>
            <a:lnRef idx="0">
              <a:scrgbClr r="0" g="0" b="0"/>
            </a:lnRef>
            <a:fillRef idx="0">
              <a:scrgbClr r="0" g="0" b="0"/>
            </a:fillRef>
            <a:effectRef idx="0">
              <a:scrgbClr r="0" g="0" b="0"/>
            </a:effectRef>
            <a:fontRef idx="none"/>
          </p:style>
        </p:cxnSp>
        <p:sp>
          <p:nvSpPr>
            <p:cNvPr id="103" name="文本框 102"/>
            <p:cNvSpPr txBox="1"/>
            <p:nvPr/>
          </p:nvSpPr>
          <p:spPr>
            <a:xfrm>
              <a:off x="803482" y="4930311"/>
              <a:ext cx="2320509"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b="1" dirty="0">
                  <a:solidFill>
                    <a:schemeClr val="bg1"/>
                  </a:solidFill>
                </a:rPr>
                <a:t>线下影院</a:t>
              </a:r>
              <a:endParaRPr kumimoji="0" lang="zh-CN" altLang="en-US" sz="3200" b="1" i="0" u="none" strike="noStrike" cap="none" spc="0" normalizeH="0" baseline="0" dirty="0">
                <a:ln>
                  <a:noFill/>
                </a:ln>
                <a:solidFill>
                  <a:schemeClr val="bg1"/>
                </a:solidFill>
                <a:effectLst/>
                <a:uFillTx/>
                <a:latin typeface="+mn-lt"/>
                <a:ea typeface="+mn-ea"/>
                <a:cs typeface="+mn-cs"/>
                <a:sym typeface="Helvetica Light"/>
              </a:endParaRPr>
            </a:p>
          </p:txBody>
        </p:sp>
        <p:sp>
          <p:nvSpPr>
            <p:cNvPr id="104" name="文本框 103"/>
            <p:cNvSpPr txBox="1"/>
            <p:nvPr/>
          </p:nvSpPr>
          <p:spPr>
            <a:xfrm>
              <a:off x="3174510" y="4943828"/>
              <a:ext cx="2320509"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微电影平台</a:t>
              </a:r>
            </a:p>
          </p:txBody>
        </p:sp>
        <p:sp>
          <p:nvSpPr>
            <p:cNvPr id="105" name="文本框 104"/>
            <p:cNvSpPr txBox="1"/>
            <p:nvPr/>
          </p:nvSpPr>
          <p:spPr>
            <a:xfrm>
              <a:off x="721676" y="7569384"/>
              <a:ext cx="2320509" cy="1087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电视台</a:t>
              </a:r>
              <a:endParaRPr lang="en-US" altLang="zh-CN" sz="3200" b="1" dirty="0">
                <a:solidFill>
                  <a:schemeClr val="bg1"/>
                </a:solidFill>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视频网站</a:t>
              </a:r>
            </a:p>
          </p:txBody>
        </p:sp>
        <p:sp>
          <p:nvSpPr>
            <p:cNvPr id="106" name="文本框 105"/>
            <p:cNvSpPr txBox="1"/>
            <p:nvPr/>
          </p:nvSpPr>
          <p:spPr>
            <a:xfrm>
              <a:off x="3124235" y="7336680"/>
              <a:ext cx="2551351" cy="15799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其他放映平台</a:t>
              </a:r>
              <a:endParaRPr kumimoji="0" lang="en-US" altLang="zh-CN" sz="3200" b="1" i="0" u="none" strike="noStrike" cap="none" spc="0" normalizeH="0" baseline="0" dirty="0">
                <a:ln>
                  <a:noFill/>
                </a:ln>
                <a:solidFill>
                  <a:schemeClr val="bg1"/>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pPr>
              <a:r>
                <a:rPr lang="zh-CN" altLang="en-US" sz="3200" b="1" dirty="0">
                  <a:solidFill>
                    <a:schemeClr val="bg1"/>
                  </a:solidFill>
                </a:rPr>
                <a:t>（私人、</a:t>
              </a:r>
              <a:r>
                <a:rPr lang="en-US" altLang="zh-CN" sz="3200" b="1" dirty="0">
                  <a:solidFill>
                    <a:schemeClr val="bg1"/>
                  </a:solidFill>
                </a:rPr>
                <a:t>VR</a:t>
              </a:r>
              <a:r>
                <a:rPr lang="zh-CN" altLang="en-US" sz="3200" b="1" dirty="0">
                  <a:solidFill>
                    <a:schemeClr val="bg1"/>
                  </a:solidFill>
                </a:rPr>
                <a:t>工作室等）</a:t>
              </a:r>
              <a:endParaRPr kumimoji="0" lang="zh-CN" altLang="en-US" sz="3200" b="1" i="0" u="none" strike="noStrike" cap="none" spc="0" normalizeH="0" baseline="0" dirty="0">
                <a:ln>
                  <a:noFill/>
                </a:ln>
                <a:solidFill>
                  <a:schemeClr val="bg1"/>
                </a:solidFill>
                <a:effectLst/>
                <a:uFillTx/>
                <a:latin typeface="+mn-lt"/>
                <a:ea typeface="+mn-ea"/>
                <a:cs typeface="+mn-cs"/>
                <a:sym typeface="Helvetica Light"/>
              </a:endParaRPr>
            </a:p>
          </p:txBody>
        </p:sp>
      </p:grpSp>
      <p:sp>
        <p:nvSpPr>
          <p:cNvPr id="107" name="矩形 106"/>
          <p:cNvSpPr/>
          <p:nvPr/>
        </p:nvSpPr>
        <p:spPr>
          <a:xfrm>
            <a:off x="22040193" y="1847911"/>
            <a:ext cx="1797269" cy="11520000"/>
          </a:xfrm>
          <a:prstGeom prst="rect">
            <a:avLst/>
          </a:prstGeom>
          <a:solidFill>
            <a:srgbClr val="417696"/>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8" name="文本框 107"/>
          <p:cNvSpPr txBox="1"/>
          <p:nvPr/>
        </p:nvSpPr>
        <p:spPr>
          <a:xfrm>
            <a:off x="22702344" y="5045395"/>
            <a:ext cx="472965" cy="56425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7200" b="1" i="0" u="none" strike="noStrike" cap="none" spc="0" normalizeH="0" baseline="0" dirty="0">
                <a:ln>
                  <a:noFill/>
                </a:ln>
                <a:solidFill>
                  <a:schemeClr val="bg1"/>
                </a:solidFill>
                <a:effectLst/>
                <a:uFillTx/>
                <a:latin typeface="+mn-lt"/>
                <a:ea typeface="+mn-ea"/>
                <a:cs typeface="+mn-cs"/>
                <a:sym typeface="Helvetica Light"/>
              </a:rPr>
              <a:t>用</a:t>
            </a:r>
            <a:endParaRPr kumimoji="0" lang="en-US" altLang="zh-CN" sz="7200" b="1" i="0" u="none" strike="noStrike" cap="none" spc="0" normalizeH="0" baseline="0" dirty="0">
              <a:ln>
                <a:noFill/>
              </a:ln>
              <a:solidFill>
                <a:schemeClr val="bg1"/>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pPr>
            <a:endParaRPr lang="en-US" altLang="zh-CN" sz="7200" b="1" dirty="0">
              <a:solidFill>
                <a:schemeClr val="bg1"/>
              </a:solidFill>
            </a:endParaRPr>
          </a:p>
          <a:p>
            <a:pPr marL="0" marR="0" indent="0" algn="ctr" defTabSz="825500" rtl="0" fontAlgn="auto" latinLnBrk="0" hangingPunct="0">
              <a:lnSpc>
                <a:spcPct val="100000"/>
              </a:lnSpc>
              <a:spcBef>
                <a:spcPts val="0"/>
              </a:spcBef>
              <a:spcAft>
                <a:spcPts val="0"/>
              </a:spcAft>
              <a:buClrTx/>
              <a:buSzTx/>
              <a:buFontTx/>
              <a:buNone/>
            </a:pPr>
            <a:endParaRPr kumimoji="0" lang="en-US" altLang="zh-CN" sz="7200" b="1" i="0" u="none" strike="noStrike" cap="none" spc="0" normalizeH="0" baseline="0" dirty="0">
              <a:ln>
                <a:noFill/>
              </a:ln>
              <a:solidFill>
                <a:schemeClr val="bg1"/>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pPr>
            <a:endParaRPr lang="en-US" altLang="zh-CN" sz="7200" b="1" dirty="0">
              <a:solidFill>
                <a:schemeClr val="bg1"/>
              </a:solidFill>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7200" b="1" i="0" u="none" strike="noStrike" cap="none" spc="0" normalizeH="0" baseline="0" dirty="0">
                <a:ln>
                  <a:noFill/>
                </a:ln>
                <a:solidFill>
                  <a:schemeClr val="bg1"/>
                </a:solidFill>
                <a:effectLst/>
                <a:uFillTx/>
                <a:latin typeface="+mn-lt"/>
                <a:ea typeface="+mn-ea"/>
                <a:cs typeface="+mn-cs"/>
                <a:sym typeface="Helvetica Light"/>
              </a:rPr>
              <a:t>户</a:t>
            </a:r>
          </a:p>
        </p:txBody>
      </p:sp>
      <p:sp>
        <p:nvSpPr>
          <p:cNvPr id="116" name="右箭头 115"/>
          <p:cNvSpPr/>
          <p:nvPr/>
        </p:nvSpPr>
        <p:spPr>
          <a:xfrm>
            <a:off x="692563" y="1847911"/>
            <a:ext cx="20945297" cy="1399786"/>
          </a:xfrm>
          <a:prstGeom prst="rightArrow">
            <a:avLst/>
          </a:prstGeom>
          <a:solidFill>
            <a:srgbClr val="DE6365"/>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grpSp>
        <p:nvGrpSpPr>
          <p:cNvPr id="137" name="组合 136"/>
          <p:cNvGrpSpPr/>
          <p:nvPr/>
        </p:nvGrpSpPr>
        <p:grpSpPr>
          <a:xfrm>
            <a:off x="661034" y="11032258"/>
            <a:ext cx="21063850" cy="2448738"/>
            <a:chOff x="661034" y="11032258"/>
            <a:chExt cx="21063850" cy="2448738"/>
          </a:xfrm>
        </p:grpSpPr>
        <p:sp>
          <p:nvSpPr>
            <p:cNvPr id="63" name="矩形 62"/>
            <p:cNvSpPr/>
            <p:nvPr/>
          </p:nvSpPr>
          <p:spPr>
            <a:xfrm>
              <a:off x="661034" y="11181096"/>
              <a:ext cx="21063850" cy="2160000"/>
            </a:xfrm>
            <a:prstGeom prst="rect">
              <a:avLst/>
            </a:prstGeom>
            <a:noFill/>
            <a:ln w="50800" cap="flat">
              <a:solidFill>
                <a:srgbClr val="DE6365"/>
              </a:solidFill>
              <a:prstDash val="solid"/>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9" name="矩形 108"/>
            <p:cNvSpPr/>
            <p:nvPr/>
          </p:nvSpPr>
          <p:spPr>
            <a:xfrm>
              <a:off x="690145" y="11212627"/>
              <a:ext cx="4511357" cy="2088000"/>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10" name="文本框 109"/>
            <p:cNvSpPr txBox="1"/>
            <p:nvPr/>
          </p:nvSpPr>
          <p:spPr>
            <a:xfrm>
              <a:off x="901850" y="11032258"/>
              <a:ext cx="656590" cy="244873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eaVert"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a:ln>
                    <a:noFill/>
                  </a:ln>
                  <a:solidFill>
                    <a:schemeClr val="bg1"/>
                  </a:solidFill>
                  <a:effectLst/>
                  <a:uFillTx/>
                  <a:latin typeface="+mn-lt"/>
                  <a:ea typeface="+mn-ea"/>
                  <a:cs typeface="+mn-cs"/>
                  <a:sym typeface="Helvetica Light"/>
                </a:rPr>
                <a:t>周边衍生</a:t>
              </a:r>
            </a:p>
          </p:txBody>
        </p:sp>
        <p:grpSp>
          <p:nvGrpSpPr>
            <p:cNvPr id="121" name="组合 120"/>
            <p:cNvGrpSpPr/>
            <p:nvPr/>
          </p:nvGrpSpPr>
          <p:grpSpPr>
            <a:xfrm>
              <a:off x="1360242" y="11381076"/>
              <a:ext cx="3841260" cy="1766901"/>
              <a:chOff x="1894301" y="11381076"/>
              <a:chExt cx="3781284" cy="1766901"/>
            </a:xfrm>
          </p:grpSpPr>
          <p:sp>
            <p:nvSpPr>
              <p:cNvPr id="111" name="文本框 110"/>
              <p:cNvSpPr txBox="1"/>
              <p:nvPr/>
            </p:nvSpPr>
            <p:spPr>
              <a:xfrm>
                <a:off x="2005389" y="11381076"/>
                <a:ext cx="1964363"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实物周边</a:t>
                </a:r>
                <a:endParaRPr kumimoji="0" lang="en-US" altLang="zh-CN" sz="3200" b="1" i="0" u="none" strike="noStrike" cap="none" spc="0" normalizeH="0" baseline="0" dirty="0">
                  <a:ln>
                    <a:noFill/>
                  </a:ln>
                  <a:solidFill>
                    <a:schemeClr val="bg1"/>
                  </a:solidFill>
                  <a:effectLst/>
                  <a:uFillTx/>
                  <a:latin typeface="+mn-lt"/>
                  <a:ea typeface="+mn-ea"/>
                  <a:cs typeface="+mn-cs"/>
                  <a:sym typeface="Helvetica Light"/>
                </a:endParaRPr>
              </a:p>
            </p:txBody>
          </p:sp>
          <p:sp>
            <p:nvSpPr>
              <p:cNvPr id="112" name="文本框 111"/>
              <p:cNvSpPr txBox="1"/>
              <p:nvPr/>
            </p:nvSpPr>
            <p:spPr>
              <a:xfrm>
                <a:off x="1903119" y="11963578"/>
                <a:ext cx="3215886"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线上</a:t>
                </a:r>
                <a:r>
                  <a:rPr kumimoji="0" lang="en-US" altLang="zh-CN" sz="3200" b="1" i="0" u="none" strike="noStrike" cap="none" spc="0" normalizeH="0" baseline="0" dirty="0">
                    <a:ln>
                      <a:noFill/>
                    </a:ln>
                    <a:solidFill>
                      <a:schemeClr val="bg1"/>
                    </a:solidFill>
                    <a:effectLst/>
                    <a:uFillTx/>
                    <a:latin typeface="+mn-lt"/>
                    <a:ea typeface="+mn-ea"/>
                    <a:cs typeface="+mn-cs"/>
                    <a:sym typeface="Helvetica Light"/>
                  </a:rPr>
                  <a:t>/</a:t>
                </a: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线下游戏</a:t>
                </a:r>
              </a:p>
            </p:txBody>
          </p:sp>
          <p:sp>
            <p:nvSpPr>
              <p:cNvPr id="113" name="文本框 112"/>
              <p:cNvSpPr txBox="1"/>
              <p:nvPr/>
            </p:nvSpPr>
            <p:spPr>
              <a:xfrm>
                <a:off x="3785990" y="11390935"/>
                <a:ext cx="1889595"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漫画小说</a:t>
                </a:r>
              </a:p>
            </p:txBody>
          </p:sp>
          <p:sp>
            <p:nvSpPr>
              <p:cNvPr id="115" name="文本框 114"/>
              <p:cNvSpPr txBox="1"/>
              <p:nvPr/>
            </p:nvSpPr>
            <p:spPr>
              <a:xfrm>
                <a:off x="1894301" y="12552942"/>
                <a:ext cx="3429251"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其他</a:t>
                </a:r>
                <a:r>
                  <a:rPr kumimoji="0" lang="en-US" altLang="zh-CN" sz="3200" b="1" i="0" u="none" strike="noStrike" cap="none" spc="0" normalizeH="0" baseline="0" dirty="0" err="1">
                    <a:ln>
                      <a:noFill/>
                    </a:ln>
                    <a:solidFill>
                      <a:schemeClr val="bg1"/>
                    </a:solidFill>
                    <a:effectLst/>
                    <a:uFillTx/>
                    <a:latin typeface="+mn-lt"/>
                    <a:ea typeface="+mn-ea"/>
                    <a:cs typeface="+mn-cs"/>
                    <a:sym typeface="Helvetica Light"/>
                  </a:rPr>
                  <a:t>ip</a:t>
                </a: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衍生形式</a:t>
                </a:r>
              </a:p>
            </p:txBody>
          </p:sp>
        </p:grpSp>
        <p:cxnSp>
          <p:nvCxnSpPr>
            <p:cNvPr id="119" name="直接连接符 118"/>
            <p:cNvCxnSpPr/>
            <p:nvPr/>
          </p:nvCxnSpPr>
          <p:spPr>
            <a:xfrm>
              <a:off x="11759956" y="11248380"/>
              <a:ext cx="0" cy="2088000"/>
            </a:xfrm>
            <a:prstGeom prst="line">
              <a:avLst/>
            </a:prstGeom>
            <a:noFill/>
            <a:ln w="50800" cap="flat">
              <a:solidFill>
                <a:srgbClr val="DE6365"/>
              </a:solidFill>
              <a:prstDash val="dash"/>
              <a:miter lim="400000"/>
            </a:ln>
          </p:spPr>
          <p:style>
            <a:lnRef idx="0">
              <a:scrgbClr r="0" g="0" b="0"/>
            </a:lnRef>
            <a:fillRef idx="0">
              <a:scrgbClr r="0" g="0" b="0"/>
            </a:fillRef>
            <a:effectRef idx="0">
              <a:scrgbClr r="0" g="0" b="0"/>
            </a:effectRef>
            <a:fontRef idx="none"/>
          </p:style>
        </p:cxnSp>
        <p:cxnSp>
          <p:nvCxnSpPr>
            <p:cNvPr id="120" name="直接连接符 119"/>
            <p:cNvCxnSpPr/>
            <p:nvPr/>
          </p:nvCxnSpPr>
          <p:spPr>
            <a:xfrm>
              <a:off x="16521143" y="11181096"/>
              <a:ext cx="0" cy="2088000"/>
            </a:xfrm>
            <a:prstGeom prst="line">
              <a:avLst/>
            </a:prstGeom>
            <a:noFill/>
            <a:ln w="50800" cap="flat">
              <a:solidFill>
                <a:srgbClr val="DE6365"/>
              </a:solidFill>
              <a:prstDash val="dash"/>
              <a:miter lim="400000"/>
            </a:ln>
          </p:spPr>
          <p:style>
            <a:lnRef idx="0">
              <a:scrgbClr r="0" g="0" b="0"/>
            </a:lnRef>
            <a:fillRef idx="0">
              <a:scrgbClr r="0" g="0" b="0"/>
            </a:fillRef>
            <a:effectRef idx="0">
              <a:scrgbClr r="0" g="0" b="0"/>
            </a:effectRef>
            <a:fontRef idx="none"/>
          </p:style>
        </p:cxnSp>
        <p:sp>
          <p:nvSpPr>
            <p:cNvPr id="123" name="文本框 122"/>
            <p:cNvSpPr txBox="1"/>
            <p:nvPr/>
          </p:nvSpPr>
          <p:spPr>
            <a:xfrm>
              <a:off x="5449451" y="11398503"/>
              <a:ext cx="1812233" cy="1087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b="1" dirty="0">
                  <a:solidFill>
                    <a:schemeClr val="bg1"/>
                  </a:solidFill>
                </a:rPr>
                <a:t>影视制作发行公司</a:t>
              </a:r>
              <a:endParaRPr kumimoji="0" lang="zh-CN" altLang="en-US" sz="3200" b="1" i="0" u="none" strike="noStrike" cap="none" spc="0" normalizeH="0" baseline="0" dirty="0">
                <a:ln>
                  <a:noFill/>
                </a:ln>
                <a:solidFill>
                  <a:schemeClr val="bg1"/>
                </a:solidFill>
                <a:effectLst/>
                <a:uFillTx/>
                <a:sym typeface="Helvetica Light"/>
              </a:endParaRPr>
            </a:p>
          </p:txBody>
        </p:sp>
        <p:sp>
          <p:nvSpPr>
            <p:cNvPr id="124" name="文本框 123"/>
            <p:cNvSpPr txBox="1"/>
            <p:nvPr/>
          </p:nvSpPr>
          <p:spPr>
            <a:xfrm>
              <a:off x="7241671" y="11421206"/>
              <a:ext cx="1426820" cy="1087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sym typeface="Helvetica Light"/>
                </a:rPr>
                <a:t>游戏制作公司</a:t>
              </a:r>
            </a:p>
          </p:txBody>
        </p:sp>
        <p:sp>
          <p:nvSpPr>
            <p:cNvPr id="125" name="文本框 124"/>
            <p:cNvSpPr txBox="1"/>
            <p:nvPr/>
          </p:nvSpPr>
          <p:spPr>
            <a:xfrm>
              <a:off x="5382654" y="12629255"/>
              <a:ext cx="2704947"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sym typeface="Helvetica Light"/>
                </a:rPr>
                <a:t>图书出版公司</a:t>
              </a:r>
            </a:p>
          </p:txBody>
        </p:sp>
        <p:sp>
          <p:nvSpPr>
            <p:cNvPr id="126" name="文本框 125"/>
            <p:cNvSpPr txBox="1"/>
            <p:nvPr/>
          </p:nvSpPr>
          <p:spPr>
            <a:xfrm>
              <a:off x="8108850" y="12575212"/>
              <a:ext cx="1426820"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sym typeface="Helvetica Light"/>
                </a:rPr>
                <a:t>工作室</a:t>
              </a:r>
            </a:p>
          </p:txBody>
        </p:sp>
        <p:sp>
          <p:nvSpPr>
            <p:cNvPr id="127" name="文本框 126"/>
            <p:cNvSpPr txBox="1"/>
            <p:nvPr/>
          </p:nvSpPr>
          <p:spPr>
            <a:xfrm>
              <a:off x="8579382" y="11389175"/>
              <a:ext cx="2828676" cy="1087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sym typeface="Helvetica Light"/>
                </a:rPr>
                <a:t>其他获得授权的第三方公司</a:t>
              </a:r>
            </a:p>
          </p:txBody>
        </p:sp>
        <p:sp>
          <p:nvSpPr>
            <p:cNvPr id="128" name="矩形 127"/>
            <p:cNvSpPr/>
            <p:nvPr/>
          </p:nvSpPr>
          <p:spPr>
            <a:xfrm>
              <a:off x="9932276" y="12671933"/>
              <a:ext cx="1796149" cy="595035"/>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FFFFFF"/>
                  </a:solidFill>
                  <a:effectLst/>
                  <a:uFillTx/>
                  <a:latin typeface="+mn-lt"/>
                  <a:ea typeface="+mn-ea"/>
                  <a:cs typeface="+mn-cs"/>
                  <a:sym typeface="Helvetica Light"/>
                </a:rPr>
                <a:t>内容供应</a:t>
              </a:r>
            </a:p>
          </p:txBody>
        </p:sp>
        <p:sp>
          <p:nvSpPr>
            <p:cNvPr id="129" name="矩形 128"/>
            <p:cNvSpPr/>
            <p:nvPr/>
          </p:nvSpPr>
          <p:spPr>
            <a:xfrm>
              <a:off x="14724996" y="12692316"/>
              <a:ext cx="1796149" cy="595035"/>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FFFFFF"/>
                  </a:solidFill>
                  <a:effectLst/>
                  <a:uFillTx/>
                  <a:latin typeface="+mn-lt"/>
                  <a:ea typeface="+mn-ea"/>
                  <a:cs typeface="+mn-cs"/>
                  <a:sym typeface="Helvetica Light"/>
                </a:rPr>
                <a:t>营销</a:t>
              </a:r>
            </a:p>
          </p:txBody>
        </p:sp>
        <p:sp>
          <p:nvSpPr>
            <p:cNvPr id="130" name="矩形 129"/>
            <p:cNvSpPr/>
            <p:nvPr/>
          </p:nvSpPr>
          <p:spPr>
            <a:xfrm>
              <a:off x="19865196" y="12692316"/>
              <a:ext cx="1796149" cy="595035"/>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FFFFFF"/>
                  </a:solidFill>
                  <a:effectLst/>
                  <a:uFillTx/>
                  <a:latin typeface="+mn-lt"/>
                  <a:ea typeface="+mn-ea"/>
                  <a:cs typeface="+mn-cs"/>
                  <a:sym typeface="Helvetica Light"/>
                </a:rPr>
                <a:t>销售</a:t>
              </a:r>
            </a:p>
          </p:txBody>
        </p:sp>
        <p:sp>
          <p:nvSpPr>
            <p:cNvPr id="131" name="文本框 130"/>
            <p:cNvSpPr txBox="1"/>
            <p:nvPr/>
          </p:nvSpPr>
          <p:spPr>
            <a:xfrm>
              <a:off x="11971964" y="11398503"/>
              <a:ext cx="1812233" cy="1087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sym typeface="Helvetica Light"/>
                </a:rPr>
                <a:t>文化传</a:t>
              </a:r>
              <a:endParaRPr kumimoji="0" lang="en-US" altLang="zh-CN" sz="3200" b="1" i="0" u="none" strike="noStrike" cap="none" spc="0" normalizeH="0" baseline="0" dirty="0">
                <a:ln>
                  <a:noFill/>
                </a:ln>
                <a:solidFill>
                  <a:schemeClr val="bg1"/>
                </a:solidFill>
                <a:effectLst/>
                <a:uFillTx/>
                <a:sym typeface="Helvetica Light"/>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sym typeface="Helvetica Light"/>
                </a:rPr>
                <a:t>播公司</a:t>
              </a:r>
            </a:p>
          </p:txBody>
        </p:sp>
        <p:sp>
          <p:nvSpPr>
            <p:cNvPr id="132" name="文本框 131"/>
            <p:cNvSpPr txBox="1"/>
            <p:nvPr/>
          </p:nvSpPr>
          <p:spPr>
            <a:xfrm>
              <a:off x="12173637" y="12544692"/>
              <a:ext cx="1812233"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200" b="1" dirty="0">
                  <a:solidFill>
                    <a:schemeClr val="bg1"/>
                  </a:solidFill>
                </a:rPr>
                <a:t>社交媒体</a:t>
              </a:r>
              <a:endParaRPr kumimoji="0" lang="zh-CN" altLang="en-US" sz="3200" b="1" i="0" u="none" strike="noStrike" cap="none" spc="0" normalizeH="0" baseline="0" dirty="0">
                <a:ln>
                  <a:noFill/>
                </a:ln>
                <a:solidFill>
                  <a:schemeClr val="bg1"/>
                </a:solidFill>
                <a:effectLst/>
                <a:uFillTx/>
                <a:sym typeface="Helvetica Light"/>
              </a:endParaRPr>
            </a:p>
          </p:txBody>
        </p:sp>
        <p:sp>
          <p:nvSpPr>
            <p:cNvPr id="133" name="文本框 132"/>
            <p:cNvSpPr txBox="1"/>
            <p:nvPr/>
          </p:nvSpPr>
          <p:spPr>
            <a:xfrm>
              <a:off x="13704094" y="11444396"/>
              <a:ext cx="2573490" cy="10874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sym typeface="Helvetica Light"/>
                </a:rPr>
                <a:t>第三方授权公司</a:t>
              </a:r>
              <a:r>
                <a:rPr kumimoji="0" lang="en-US" altLang="zh-CN" sz="3200" b="1" i="0" u="none" strike="noStrike" cap="none" spc="0" normalizeH="0" baseline="0" dirty="0">
                  <a:ln>
                    <a:noFill/>
                  </a:ln>
                  <a:solidFill>
                    <a:schemeClr val="bg1"/>
                  </a:solidFill>
                  <a:effectLst/>
                  <a:uFillTx/>
                  <a:sym typeface="Helvetica Light"/>
                </a:rPr>
                <a:t>/</a:t>
              </a:r>
              <a:r>
                <a:rPr kumimoji="0" lang="zh-CN" altLang="en-US" sz="3200" b="1" i="0" u="none" strike="noStrike" cap="none" spc="0" normalizeH="0" baseline="0" dirty="0">
                  <a:ln>
                    <a:noFill/>
                  </a:ln>
                  <a:solidFill>
                    <a:schemeClr val="bg1"/>
                  </a:solidFill>
                  <a:effectLst/>
                  <a:uFillTx/>
                  <a:sym typeface="Helvetica Light"/>
                </a:rPr>
                <a:t>平台</a:t>
              </a:r>
            </a:p>
          </p:txBody>
        </p:sp>
        <p:sp>
          <p:nvSpPr>
            <p:cNvPr id="134" name="文本框 133"/>
            <p:cNvSpPr txBox="1"/>
            <p:nvPr/>
          </p:nvSpPr>
          <p:spPr>
            <a:xfrm>
              <a:off x="16836453" y="11489717"/>
              <a:ext cx="1812233"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sym typeface="Helvetica Light"/>
                </a:rPr>
                <a:t>电商网站</a:t>
              </a:r>
            </a:p>
          </p:txBody>
        </p:sp>
        <p:sp>
          <p:nvSpPr>
            <p:cNvPr id="135" name="文本框 134"/>
            <p:cNvSpPr txBox="1"/>
            <p:nvPr/>
          </p:nvSpPr>
          <p:spPr>
            <a:xfrm>
              <a:off x="18709233" y="11465747"/>
              <a:ext cx="2993840"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sym typeface="Helvetica Light"/>
                </a:rPr>
                <a:t>第三方授权平台</a:t>
              </a:r>
            </a:p>
          </p:txBody>
        </p:sp>
        <p:sp>
          <p:nvSpPr>
            <p:cNvPr id="136" name="文本框 135"/>
            <p:cNvSpPr txBox="1"/>
            <p:nvPr/>
          </p:nvSpPr>
          <p:spPr>
            <a:xfrm>
              <a:off x="16899517" y="12415406"/>
              <a:ext cx="1812233"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sym typeface="Helvetica Light"/>
                </a:rPr>
                <a:t>社交网络</a:t>
              </a:r>
            </a:p>
          </p:txBody>
        </p:sp>
      </p:grpSp>
    </p:spTree>
    <p:extLst>
      <p:ext uri="{BB962C8B-B14F-4D97-AF65-F5344CB8AC3E}">
        <p14:creationId xmlns:p14="http://schemas.microsoft.com/office/powerpoint/2010/main" val="279196855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1035" y="435610"/>
            <a:ext cx="7552690" cy="869950"/>
          </a:xfrm>
        </p:spPr>
        <p:txBody>
          <a:bodyPr/>
          <a:lstStyle/>
          <a:p>
            <a:r>
              <a:rPr lang="zh-CN" altLang="en-US" dirty="0"/>
              <a:t>产业地图</a:t>
            </a:r>
          </a:p>
        </p:txBody>
      </p:sp>
      <p:grpSp>
        <p:nvGrpSpPr>
          <p:cNvPr id="79" name="组合 78"/>
          <p:cNvGrpSpPr/>
          <p:nvPr/>
        </p:nvGrpSpPr>
        <p:grpSpPr>
          <a:xfrm>
            <a:off x="661032" y="3519054"/>
            <a:ext cx="4951491" cy="7200000"/>
            <a:chOff x="661032" y="2604655"/>
            <a:chExt cx="4951491" cy="7200000"/>
          </a:xfrm>
        </p:grpSpPr>
        <p:sp>
          <p:nvSpPr>
            <p:cNvPr id="16" name="矩形 15"/>
            <p:cNvSpPr/>
            <p:nvPr/>
          </p:nvSpPr>
          <p:spPr>
            <a:xfrm>
              <a:off x="661032" y="2604655"/>
              <a:ext cx="4951491" cy="7200000"/>
            </a:xfrm>
            <a:prstGeom prst="rect">
              <a:avLst/>
            </a:prstGeom>
            <a:noFill/>
            <a:ln w="50800" cap="flat">
              <a:solidFill>
                <a:srgbClr val="DE6365"/>
              </a:solidFill>
              <a:prstDash val="solid"/>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矩形 16"/>
            <p:cNvSpPr/>
            <p:nvPr/>
          </p:nvSpPr>
          <p:spPr>
            <a:xfrm>
              <a:off x="692563" y="2656426"/>
              <a:ext cx="4896000" cy="1080000"/>
            </a:xfrm>
            <a:prstGeom prst="rect">
              <a:avLst/>
            </a:prstGeom>
            <a:solidFill>
              <a:srgbClr val="417696"/>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a:ln>
                    <a:noFill/>
                  </a:ln>
                  <a:solidFill>
                    <a:srgbClr val="FFFFFF"/>
                  </a:solidFill>
                  <a:effectLst/>
                  <a:uFillTx/>
                  <a:latin typeface="+mn-lt"/>
                  <a:ea typeface="+mn-ea"/>
                  <a:cs typeface="+mn-cs"/>
                  <a:sym typeface="Helvetica Light"/>
                </a:rPr>
                <a:t>内容供应</a:t>
              </a:r>
            </a:p>
          </p:txBody>
        </p:sp>
        <p:cxnSp>
          <p:nvCxnSpPr>
            <p:cNvPr id="19" name="直接连接符 18"/>
            <p:cNvCxnSpPr/>
            <p:nvPr/>
          </p:nvCxnSpPr>
          <p:spPr>
            <a:xfrm>
              <a:off x="661035" y="6589986"/>
              <a:ext cx="4951488" cy="0"/>
            </a:xfrm>
            <a:prstGeom prst="line">
              <a:avLst/>
            </a:prstGeom>
            <a:noFill/>
            <a:ln w="50800" cap="flat">
              <a:solidFill>
                <a:srgbClr val="DE6365"/>
              </a:solidFill>
              <a:prstDash val="dash"/>
              <a:miter lim="400000"/>
            </a:ln>
          </p:spPr>
          <p:style>
            <a:lnRef idx="0">
              <a:scrgbClr r="0" g="0" b="0"/>
            </a:lnRef>
            <a:fillRef idx="0">
              <a:scrgbClr r="0" g="0" b="0"/>
            </a:fillRef>
            <a:effectRef idx="0">
              <a:scrgbClr r="0" g="0" b="0"/>
            </a:effectRef>
            <a:fontRef idx="none"/>
          </p:style>
        </p:cxnSp>
        <p:cxnSp>
          <p:nvCxnSpPr>
            <p:cNvPr id="64" name="直接连接符 63"/>
            <p:cNvCxnSpPr>
              <a:stCxn id="17" idx="2"/>
              <a:endCxn id="16" idx="2"/>
            </p:cNvCxnSpPr>
            <p:nvPr/>
          </p:nvCxnSpPr>
          <p:spPr>
            <a:xfrm flipH="1">
              <a:off x="3136778" y="3736426"/>
              <a:ext cx="3785" cy="6068229"/>
            </a:xfrm>
            <a:prstGeom prst="line">
              <a:avLst/>
            </a:prstGeom>
            <a:noFill/>
            <a:ln w="50800" cap="flat">
              <a:solidFill>
                <a:srgbClr val="DE6365"/>
              </a:solidFill>
              <a:prstDash val="dash"/>
              <a:miter lim="400000"/>
            </a:ln>
          </p:spPr>
          <p:style>
            <a:lnRef idx="0">
              <a:scrgbClr r="0" g="0" b="0"/>
            </a:lnRef>
            <a:fillRef idx="0">
              <a:scrgbClr r="0" g="0" b="0"/>
            </a:fillRef>
            <a:effectRef idx="0">
              <a:scrgbClr r="0" g="0" b="0"/>
            </a:effectRef>
            <a:fontRef idx="none"/>
          </p:style>
        </p:cxnSp>
      </p:grpSp>
      <p:grpSp>
        <p:nvGrpSpPr>
          <p:cNvPr id="80" name="组合 79"/>
          <p:cNvGrpSpPr/>
          <p:nvPr/>
        </p:nvGrpSpPr>
        <p:grpSpPr>
          <a:xfrm>
            <a:off x="5989777" y="3519054"/>
            <a:ext cx="4951491" cy="7200000"/>
            <a:chOff x="661032" y="2604655"/>
            <a:chExt cx="4951491" cy="7200000"/>
          </a:xfrm>
        </p:grpSpPr>
        <p:sp>
          <p:nvSpPr>
            <p:cNvPr id="81" name="矩形 80"/>
            <p:cNvSpPr/>
            <p:nvPr/>
          </p:nvSpPr>
          <p:spPr>
            <a:xfrm>
              <a:off x="661032" y="2604655"/>
              <a:ext cx="4951491" cy="7200000"/>
            </a:xfrm>
            <a:prstGeom prst="rect">
              <a:avLst/>
            </a:prstGeom>
            <a:noFill/>
            <a:ln w="50800" cap="flat">
              <a:solidFill>
                <a:srgbClr val="DE6365"/>
              </a:solidFill>
              <a:prstDash val="solid"/>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82" name="矩形 81"/>
            <p:cNvSpPr/>
            <p:nvPr/>
          </p:nvSpPr>
          <p:spPr>
            <a:xfrm>
              <a:off x="692563" y="2647414"/>
              <a:ext cx="4896000" cy="1080000"/>
            </a:xfrm>
            <a:prstGeom prst="rect">
              <a:avLst/>
            </a:prstGeom>
            <a:solidFill>
              <a:srgbClr val="417696"/>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3600" b="1" dirty="0">
                  <a:solidFill>
                    <a:srgbClr val="FFFFFF"/>
                  </a:solidFill>
                </a:rPr>
                <a:t>发行营销</a:t>
              </a:r>
              <a:endParaRPr kumimoji="0" lang="zh-CN" altLang="en-US" sz="3600" b="1"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83" name="直接连接符 82"/>
            <p:cNvCxnSpPr/>
            <p:nvPr/>
          </p:nvCxnSpPr>
          <p:spPr>
            <a:xfrm>
              <a:off x="661035" y="6589986"/>
              <a:ext cx="4951488" cy="0"/>
            </a:xfrm>
            <a:prstGeom prst="line">
              <a:avLst/>
            </a:prstGeom>
            <a:noFill/>
            <a:ln w="50800" cap="flat">
              <a:solidFill>
                <a:srgbClr val="DE6365"/>
              </a:solidFill>
              <a:prstDash val="dash"/>
              <a:miter lim="400000"/>
            </a:ln>
          </p:spPr>
          <p:style>
            <a:lnRef idx="0">
              <a:scrgbClr r="0" g="0" b="0"/>
            </a:lnRef>
            <a:fillRef idx="0">
              <a:scrgbClr r="0" g="0" b="0"/>
            </a:fillRef>
            <a:effectRef idx="0">
              <a:scrgbClr r="0" g="0" b="0"/>
            </a:effectRef>
            <a:fontRef idx="none"/>
          </p:style>
        </p:cxnSp>
        <p:cxnSp>
          <p:nvCxnSpPr>
            <p:cNvPr id="84" name="直接连接符 83"/>
            <p:cNvCxnSpPr>
              <a:stCxn id="82" idx="2"/>
              <a:endCxn id="81" idx="2"/>
            </p:cNvCxnSpPr>
            <p:nvPr/>
          </p:nvCxnSpPr>
          <p:spPr>
            <a:xfrm flipH="1">
              <a:off x="3136778" y="3727414"/>
              <a:ext cx="3785" cy="6077241"/>
            </a:xfrm>
            <a:prstGeom prst="line">
              <a:avLst/>
            </a:prstGeom>
            <a:noFill/>
            <a:ln w="50800" cap="flat">
              <a:solidFill>
                <a:srgbClr val="DE6365"/>
              </a:solidFill>
              <a:prstDash val="dash"/>
              <a:miter lim="400000"/>
            </a:ln>
          </p:spPr>
          <p:style>
            <a:lnRef idx="0">
              <a:scrgbClr r="0" g="0" b="0"/>
            </a:lnRef>
            <a:fillRef idx="0">
              <a:scrgbClr r="0" g="0" b="0"/>
            </a:fillRef>
            <a:effectRef idx="0">
              <a:scrgbClr r="0" g="0" b="0"/>
            </a:effectRef>
            <a:fontRef idx="none"/>
          </p:style>
        </p:cxnSp>
      </p:grpSp>
      <p:grpSp>
        <p:nvGrpSpPr>
          <p:cNvPr id="89" name="组合 88"/>
          <p:cNvGrpSpPr/>
          <p:nvPr/>
        </p:nvGrpSpPr>
        <p:grpSpPr>
          <a:xfrm>
            <a:off x="11350053" y="3519054"/>
            <a:ext cx="4951491" cy="7200000"/>
            <a:chOff x="661032" y="2604655"/>
            <a:chExt cx="4951491" cy="7200000"/>
          </a:xfrm>
        </p:grpSpPr>
        <p:sp>
          <p:nvSpPr>
            <p:cNvPr id="90" name="矩形 89"/>
            <p:cNvSpPr/>
            <p:nvPr/>
          </p:nvSpPr>
          <p:spPr>
            <a:xfrm>
              <a:off x="661032" y="2604655"/>
              <a:ext cx="4951491" cy="7200000"/>
            </a:xfrm>
            <a:prstGeom prst="rect">
              <a:avLst/>
            </a:prstGeom>
            <a:noFill/>
            <a:ln w="50800" cap="flat">
              <a:solidFill>
                <a:srgbClr val="DE6365"/>
              </a:solidFill>
              <a:prstDash val="solid"/>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91" name="矩形 90"/>
            <p:cNvSpPr/>
            <p:nvPr/>
          </p:nvSpPr>
          <p:spPr>
            <a:xfrm>
              <a:off x="692563" y="2647414"/>
              <a:ext cx="4896000" cy="1080000"/>
            </a:xfrm>
            <a:prstGeom prst="rect">
              <a:avLst/>
            </a:prstGeom>
            <a:solidFill>
              <a:srgbClr val="417696"/>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a:ln>
                    <a:noFill/>
                  </a:ln>
                  <a:solidFill>
                    <a:srgbClr val="FFFFFF"/>
                  </a:solidFill>
                  <a:effectLst/>
                  <a:uFillTx/>
                  <a:latin typeface="+mn-lt"/>
                  <a:ea typeface="+mn-ea"/>
                  <a:cs typeface="+mn-cs"/>
                  <a:sym typeface="Helvetica Light"/>
                </a:rPr>
                <a:t>销售</a:t>
              </a:r>
            </a:p>
          </p:txBody>
        </p:sp>
        <p:cxnSp>
          <p:nvCxnSpPr>
            <p:cNvPr id="92" name="直接连接符 91"/>
            <p:cNvCxnSpPr/>
            <p:nvPr/>
          </p:nvCxnSpPr>
          <p:spPr>
            <a:xfrm>
              <a:off x="661035" y="6589986"/>
              <a:ext cx="4951488" cy="0"/>
            </a:xfrm>
            <a:prstGeom prst="line">
              <a:avLst/>
            </a:prstGeom>
            <a:noFill/>
            <a:ln w="57150" cap="flat">
              <a:solidFill>
                <a:srgbClr val="DE6365"/>
              </a:solidFill>
              <a:prstDash val="dash"/>
              <a:miter lim="400000"/>
            </a:ln>
          </p:spPr>
          <p:style>
            <a:lnRef idx="0">
              <a:scrgbClr r="0" g="0" b="0"/>
            </a:lnRef>
            <a:fillRef idx="0">
              <a:scrgbClr r="0" g="0" b="0"/>
            </a:fillRef>
            <a:effectRef idx="0">
              <a:scrgbClr r="0" g="0" b="0"/>
            </a:effectRef>
            <a:fontRef idx="none"/>
          </p:style>
        </p:cxnSp>
        <p:cxnSp>
          <p:nvCxnSpPr>
            <p:cNvPr id="93" name="直接连接符 92"/>
            <p:cNvCxnSpPr>
              <a:stCxn id="91" idx="2"/>
              <a:endCxn id="90" idx="2"/>
            </p:cNvCxnSpPr>
            <p:nvPr/>
          </p:nvCxnSpPr>
          <p:spPr>
            <a:xfrm flipH="1">
              <a:off x="3136778" y="3727414"/>
              <a:ext cx="3785" cy="6077241"/>
            </a:xfrm>
            <a:prstGeom prst="line">
              <a:avLst/>
            </a:prstGeom>
            <a:noFill/>
            <a:ln w="50800" cap="flat">
              <a:solidFill>
                <a:srgbClr val="DE6365"/>
              </a:solidFill>
              <a:prstDash val="dash"/>
              <a:miter lim="400000"/>
            </a:ln>
          </p:spPr>
          <p:style>
            <a:lnRef idx="0">
              <a:scrgbClr r="0" g="0" b="0"/>
            </a:lnRef>
            <a:fillRef idx="0">
              <a:scrgbClr r="0" g="0" b="0"/>
            </a:fillRef>
            <a:effectRef idx="0">
              <a:scrgbClr r="0" g="0" b="0"/>
            </a:effectRef>
            <a:fontRef idx="none"/>
          </p:style>
        </p:cxnSp>
      </p:grpSp>
      <p:grpSp>
        <p:nvGrpSpPr>
          <p:cNvPr id="98" name="组合 97"/>
          <p:cNvGrpSpPr/>
          <p:nvPr/>
        </p:nvGrpSpPr>
        <p:grpSpPr>
          <a:xfrm>
            <a:off x="16710329" y="3519054"/>
            <a:ext cx="4951491" cy="7200000"/>
            <a:chOff x="661032" y="2604655"/>
            <a:chExt cx="4951491" cy="7200000"/>
          </a:xfrm>
        </p:grpSpPr>
        <p:sp>
          <p:nvSpPr>
            <p:cNvPr id="99" name="矩形 98"/>
            <p:cNvSpPr/>
            <p:nvPr/>
          </p:nvSpPr>
          <p:spPr>
            <a:xfrm>
              <a:off x="661032" y="2604655"/>
              <a:ext cx="4951491" cy="7200000"/>
            </a:xfrm>
            <a:prstGeom prst="rect">
              <a:avLst/>
            </a:prstGeom>
            <a:noFill/>
            <a:ln w="50800" cap="flat">
              <a:solidFill>
                <a:srgbClr val="DE6365"/>
              </a:solidFill>
              <a:prstDash val="solid"/>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00" name="矩形 99"/>
            <p:cNvSpPr/>
            <p:nvPr/>
          </p:nvSpPr>
          <p:spPr>
            <a:xfrm>
              <a:off x="692563" y="2647414"/>
              <a:ext cx="4896000" cy="1080000"/>
            </a:xfrm>
            <a:prstGeom prst="rect">
              <a:avLst/>
            </a:prstGeom>
            <a:solidFill>
              <a:srgbClr val="417696"/>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a:ln>
                    <a:noFill/>
                  </a:ln>
                  <a:solidFill>
                    <a:srgbClr val="FFFFFF"/>
                  </a:solidFill>
                  <a:effectLst/>
                  <a:uFillTx/>
                  <a:latin typeface="+mn-lt"/>
                  <a:ea typeface="+mn-ea"/>
                  <a:cs typeface="+mn-cs"/>
                  <a:sym typeface="Helvetica Light"/>
                </a:rPr>
                <a:t>放映</a:t>
              </a:r>
            </a:p>
          </p:txBody>
        </p:sp>
        <p:cxnSp>
          <p:nvCxnSpPr>
            <p:cNvPr id="101" name="直接连接符 100"/>
            <p:cNvCxnSpPr/>
            <p:nvPr/>
          </p:nvCxnSpPr>
          <p:spPr>
            <a:xfrm>
              <a:off x="661035" y="6589986"/>
              <a:ext cx="4951488" cy="0"/>
            </a:xfrm>
            <a:prstGeom prst="line">
              <a:avLst/>
            </a:prstGeom>
            <a:noFill/>
            <a:ln w="57150" cap="flat">
              <a:solidFill>
                <a:srgbClr val="DE6365"/>
              </a:solidFill>
              <a:prstDash val="dash"/>
              <a:miter lim="400000"/>
            </a:ln>
          </p:spPr>
          <p:style>
            <a:lnRef idx="0">
              <a:scrgbClr r="0" g="0" b="0"/>
            </a:lnRef>
            <a:fillRef idx="0">
              <a:scrgbClr r="0" g="0" b="0"/>
            </a:fillRef>
            <a:effectRef idx="0">
              <a:scrgbClr r="0" g="0" b="0"/>
            </a:effectRef>
            <a:fontRef idx="none"/>
          </p:style>
        </p:cxnSp>
        <p:cxnSp>
          <p:nvCxnSpPr>
            <p:cNvPr id="102" name="直接连接符 101"/>
            <p:cNvCxnSpPr>
              <a:stCxn id="100" idx="2"/>
              <a:endCxn id="99" idx="2"/>
            </p:cNvCxnSpPr>
            <p:nvPr/>
          </p:nvCxnSpPr>
          <p:spPr>
            <a:xfrm flipH="1">
              <a:off x="3136778" y="3727414"/>
              <a:ext cx="3785" cy="6077241"/>
            </a:xfrm>
            <a:prstGeom prst="line">
              <a:avLst/>
            </a:prstGeom>
            <a:noFill/>
            <a:ln w="50800" cap="flat">
              <a:solidFill>
                <a:srgbClr val="DE6365"/>
              </a:solidFill>
              <a:prstDash val="dash"/>
              <a:miter lim="400000"/>
            </a:ln>
          </p:spPr>
          <p:style>
            <a:lnRef idx="0">
              <a:scrgbClr r="0" g="0" b="0"/>
            </a:lnRef>
            <a:fillRef idx="0">
              <a:scrgbClr r="0" g="0" b="0"/>
            </a:fillRef>
            <a:effectRef idx="0">
              <a:scrgbClr r="0" g="0" b="0"/>
            </a:effectRef>
            <a:fontRef idx="none"/>
          </p:style>
        </p:cxnSp>
      </p:grpSp>
      <p:sp>
        <p:nvSpPr>
          <p:cNvPr id="107" name="矩形 106"/>
          <p:cNvSpPr/>
          <p:nvPr/>
        </p:nvSpPr>
        <p:spPr>
          <a:xfrm>
            <a:off x="22040193" y="1847911"/>
            <a:ext cx="1797269" cy="11520000"/>
          </a:xfrm>
          <a:prstGeom prst="rect">
            <a:avLst/>
          </a:prstGeom>
          <a:solidFill>
            <a:srgbClr val="417696"/>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8" name="文本框 107"/>
          <p:cNvSpPr txBox="1"/>
          <p:nvPr/>
        </p:nvSpPr>
        <p:spPr>
          <a:xfrm>
            <a:off x="22702344" y="5045395"/>
            <a:ext cx="472965" cy="564257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7200" b="1" i="0" u="none" strike="noStrike" cap="none" spc="0" normalizeH="0" baseline="0" dirty="0">
                <a:ln>
                  <a:noFill/>
                </a:ln>
                <a:solidFill>
                  <a:schemeClr val="bg1"/>
                </a:solidFill>
                <a:effectLst/>
                <a:uFillTx/>
                <a:latin typeface="+mn-lt"/>
                <a:ea typeface="+mn-ea"/>
                <a:cs typeface="+mn-cs"/>
                <a:sym typeface="Helvetica Light"/>
              </a:rPr>
              <a:t>用</a:t>
            </a:r>
            <a:endParaRPr kumimoji="0" lang="en-US" altLang="zh-CN" sz="7200" b="1" i="0" u="none" strike="noStrike" cap="none" spc="0" normalizeH="0" baseline="0" dirty="0">
              <a:ln>
                <a:noFill/>
              </a:ln>
              <a:solidFill>
                <a:schemeClr val="bg1"/>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pPr>
            <a:endParaRPr lang="en-US" altLang="zh-CN" sz="7200" b="1" dirty="0">
              <a:solidFill>
                <a:schemeClr val="bg1"/>
              </a:solidFill>
            </a:endParaRPr>
          </a:p>
          <a:p>
            <a:pPr marL="0" marR="0" indent="0" algn="ctr" defTabSz="825500" rtl="0" fontAlgn="auto" latinLnBrk="0" hangingPunct="0">
              <a:lnSpc>
                <a:spcPct val="100000"/>
              </a:lnSpc>
              <a:spcBef>
                <a:spcPts val="0"/>
              </a:spcBef>
              <a:spcAft>
                <a:spcPts val="0"/>
              </a:spcAft>
              <a:buClrTx/>
              <a:buSzTx/>
              <a:buFontTx/>
              <a:buNone/>
            </a:pPr>
            <a:endParaRPr kumimoji="0" lang="en-US" altLang="zh-CN" sz="7200" b="1" i="0" u="none" strike="noStrike" cap="none" spc="0" normalizeH="0" baseline="0" dirty="0">
              <a:ln>
                <a:noFill/>
              </a:ln>
              <a:solidFill>
                <a:schemeClr val="bg1"/>
              </a:solidFill>
              <a:effectLst/>
              <a:uFillTx/>
              <a:latin typeface="+mn-lt"/>
              <a:ea typeface="+mn-ea"/>
              <a:cs typeface="+mn-cs"/>
              <a:sym typeface="Helvetica Light"/>
            </a:endParaRPr>
          </a:p>
          <a:p>
            <a:pPr marL="0" marR="0" indent="0" algn="ctr" defTabSz="825500" rtl="0" fontAlgn="auto" latinLnBrk="0" hangingPunct="0">
              <a:lnSpc>
                <a:spcPct val="100000"/>
              </a:lnSpc>
              <a:spcBef>
                <a:spcPts val="0"/>
              </a:spcBef>
              <a:spcAft>
                <a:spcPts val="0"/>
              </a:spcAft>
              <a:buClrTx/>
              <a:buSzTx/>
              <a:buFontTx/>
              <a:buNone/>
            </a:pPr>
            <a:endParaRPr lang="en-US" altLang="zh-CN" sz="7200" b="1" dirty="0">
              <a:solidFill>
                <a:schemeClr val="bg1"/>
              </a:solidFill>
            </a:endParaRPr>
          </a:p>
          <a:p>
            <a:pPr marL="0" marR="0" indent="0" algn="ctr" defTabSz="825500" rtl="0" fontAlgn="auto" latinLnBrk="0" hangingPunct="0">
              <a:lnSpc>
                <a:spcPct val="100000"/>
              </a:lnSpc>
              <a:spcBef>
                <a:spcPts val="0"/>
              </a:spcBef>
              <a:spcAft>
                <a:spcPts val="0"/>
              </a:spcAft>
              <a:buClrTx/>
              <a:buSzTx/>
              <a:buFontTx/>
              <a:buNone/>
            </a:pPr>
            <a:r>
              <a:rPr kumimoji="0" lang="zh-CN" altLang="en-US" sz="7200" b="1" i="0" u="none" strike="noStrike" cap="none" spc="0" normalizeH="0" baseline="0" dirty="0">
                <a:ln>
                  <a:noFill/>
                </a:ln>
                <a:solidFill>
                  <a:schemeClr val="bg1"/>
                </a:solidFill>
                <a:effectLst/>
                <a:uFillTx/>
                <a:latin typeface="+mn-lt"/>
                <a:ea typeface="+mn-ea"/>
                <a:cs typeface="+mn-cs"/>
                <a:sym typeface="Helvetica Light"/>
              </a:rPr>
              <a:t>户</a:t>
            </a:r>
          </a:p>
        </p:txBody>
      </p:sp>
      <p:sp>
        <p:nvSpPr>
          <p:cNvPr id="116" name="右箭头 115"/>
          <p:cNvSpPr/>
          <p:nvPr/>
        </p:nvSpPr>
        <p:spPr>
          <a:xfrm>
            <a:off x="692563" y="1847911"/>
            <a:ext cx="20945297" cy="1399786"/>
          </a:xfrm>
          <a:prstGeom prst="rightArrow">
            <a:avLst/>
          </a:prstGeom>
          <a:solidFill>
            <a:srgbClr val="DE6365"/>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pic>
        <p:nvPicPr>
          <p:cNvPr id="52" name="Picture 2"/>
          <p:cNvPicPr>
            <a:picLocks noChangeAspect="1" noChangeArrowheads="1"/>
          </p:cNvPicPr>
          <p:nvPr/>
        </p:nvPicPr>
        <p:blipFill>
          <a:blip r:embed="rId2" cstate="print"/>
          <a:srcRect/>
          <a:stretch>
            <a:fillRect/>
          </a:stretch>
        </p:blipFill>
        <p:spPr bwMode="auto">
          <a:xfrm>
            <a:off x="996443" y="4881342"/>
            <a:ext cx="1659567" cy="504253"/>
          </a:xfrm>
          <a:prstGeom prst="rect">
            <a:avLst/>
          </a:prstGeom>
          <a:noFill/>
          <a:ln w="9525">
            <a:noFill/>
            <a:miter lim="800000"/>
            <a:headEnd/>
            <a:tailEnd/>
          </a:ln>
        </p:spPr>
      </p:pic>
      <p:pic>
        <p:nvPicPr>
          <p:cNvPr id="53" name="Picture 4"/>
          <p:cNvPicPr>
            <a:picLocks noChangeAspect="1" noChangeArrowheads="1"/>
          </p:cNvPicPr>
          <p:nvPr/>
        </p:nvPicPr>
        <p:blipFill>
          <a:blip r:embed="rId3" cstate="print"/>
          <a:srcRect/>
          <a:stretch>
            <a:fillRect/>
          </a:stretch>
        </p:blipFill>
        <p:spPr bwMode="auto">
          <a:xfrm>
            <a:off x="995402" y="5511850"/>
            <a:ext cx="1660608" cy="548269"/>
          </a:xfrm>
          <a:prstGeom prst="rect">
            <a:avLst/>
          </a:prstGeom>
          <a:noFill/>
          <a:ln w="9525">
            <a:noFill/>
            <a:miter lim="800000"/>
            <a:headEnd/>
            <a:tailEnd/>
          </a:ln>
        </p:spPr>
      </p:pic>
      <p:pic>
        <p:nvPicPr>
          <p:cNvPr id="54" name="Picture 3"/>
          <p:cNvPicPr>
            <a:picLocks noChangeAspect="1" noChangeArrowheads="1"/>
          </p:cNvPicPr>
          <p:nvPr/>
        </p:nvPicPr>
        <p:blipFill>
          <a:blip r:embed="rId4" cstate="print"/>
          <a:srcRect/>
          <a:stretch>
            <a:fillRect/>
          </a:stretch>
        </p:blipFill>
        <p:spPr bwMode="auto">
          <a:xfrm>
            <a:off x="826238" y="6194733"/>
            <a:ext cx="929032" cy="1009499"/>
          </a:xfrm>
          <a:prstGeom prst="rect">
            <a:avLst/>
          </a:prstGeom>
          <a:noFill/>
          <a:ln w="9525">
            <a:noFill/>
            <a:miter lim="800000"/>
            <a:headEnd/>
            <a:tailEnd/>
          </a:ln>
        </p:spPr>
      </p:pic>
      <p:pic>
        <p:nvPicPr>
          <p:cNvPr id="55" name="Picture 5"/>
          <p:cNvPicPr>
            <a:picLocks noChangeAspect="1" noChangeArrowheads="1"/>
          </p:cNvPicPr>
          <p:nvPr/>
        </p:nvPicPr>
        <p:blipFill>
          <a:blip r:embed="rId5" cstate="print"/>
          <a:srcRect/>
          <a:stretch>
            <a:fillRect/>
          </a:stretch>
        </p:blipFill>
        <p:spPr bwMode="auto">
          <a:xfrm>
            <a:off x="1845555" y="6194733"/>
            <a:ext cx="1049733" cy="1009499"/>
          </a:xfrm>
          <a:prstGeom prst="rect">
            <a:avLst/>
          </a:prstGeom>
          <a:noFill/>
          <a:ln w="9525">
            <a:noFill/>
            <a:miter lim="800000"/>
            <a:headEnd/>
            <a:tailEnd/>
          </a:ln>
        </p:spPr>
      </p:pic>
      <p:pic>
        <p:nvPicPr>
          <p:cNvPr id="56" name="Picture 7"/>
          <p:cNvPicPr>
            <a:picLocks noChangeAspect="1" noChangeArrowheads="1"/>
          </p:cNvPicPr>
          <p:nvPr/>
        </p:nvPicPr>
        <p:blipFill>
          <a:blip r:embed="rId6" cstate="print"/>
          <a:srcRect/>
          <a:stretch>
            <a:fillRect/>
          </a:stretch>
        </p:blipFill>
        <p:spPr bwMode="auto">
          <a:xfrm>
            <a:off x="3360161" y="4910309"/>
            <a:ext cx="895350" cy="723900"/>
          </a:xfrm>
          <a:prstGeom prst="rect">
            <a:avLst/>
          </a:prstGeom>
          <a:noFill/>
          <a:ln w="9525">
            <a:noFill/>
            <a:miter lim="800000"/>
            <a:headEnd/>
            <a:tailEnd/>
          </a:ln>
        </p:spPr>
      </p:pic>
      <p:pic>
        <p:nvPicPr>
          <p:cNvPr id="57" name="Picture 9"/>
          <p:cNvPicPr>
            <a:picLocks noChangeAspect="1" noChangeArrowheads="1"/>
          </p:cNvPicPr>
          <p:nvPr/>
        </p:nvPicPr>
        <p:blipFill>
          <a:blip r:embed="rId7" cstate="print"/>
          <a:srcRect/>
          <a:stretch>
            <a:fillRect/>
          </a:stretch>
        </p:blipFill>
        <p:spPr bwMode="auto">
          <a:xfrm>
            <a:off x="4487546" y="4928941"/>
            <a:ext cx="735390" cy="723900"/>
          </a:xfrm>
          <a:prstGeom prst="rect">
            <a:avLst/>
          </a:prstGeom>
          <a:noFill/>
          <a:ln w="9525">
            <a:noFill/>
            <a:miter lim="800000"/>
            <a:headEnd/>
            <a:tailEnd/>
          </a:ln>
        </p:spPr>
      </p:pic>
      <p:pic>
        <p:nvPicPr>
          <p:cNvPr id="58" name="Picture 14"/>
          <p:cNvPicPr>
            <a:picLocks noChangeAspect="1" noChangeArrowheads="1"/>
          </p:cNvPicPr>
          <p:nvPr/>
        </p:nvPicPr>
        <p:blipFill>
          <a:blip r:embed="rId8" cstate="print"/>
          <a:srcRect/>
          <a:stretch>
            <a:fillRect/>
          </a:stretch>
        </p:blipFill>
        <p:spPr bwMode="auto">
          <a:xfrm>
            <a:off x="3329748" y="5831088"/>
            <a:ext cx="1238250" cy="695325"/>
          </a:xfrm>
          <a:prstGeom prst="rect">
            <a:avLst/>
          </a:prstGeom>
          <a:noFill/>
          <a:ln w="9525">
            <a:noFill/>
            <a:miter lim="800000"/>
            <a:headEnd/>
            <a:tailEnd/>
          </a:ln>
        </p:spPr>
      </p:pic>
      <p:pic>
        <p:nvPicPr>
          <p:cNvPr id="59" name="Picture 15"/>
          <p:cNvPicPr>
            <a:picLocks noChangeAspect="1" noChangeArrowheads="1"/>
          </p:cNvPicPr>
          <p:nvPr/>
        </p:nvPicPr>
        <p:blipFill>
          <a:blip r:embed="rId9" cstate="print"/>
          <a:srcRect/>
          <a:stretch>
            <a:fillRect/>
          </a:stretch>
        </p:blipFill>
        <p:spPr bwMode="auto">
          <a:xfrm>
            <a:off x="4679061" y="5802513"/>
            <a:ext cx="733425" cy="723900"/>
          </a:xfrm>
          <a:prstGeom prst="rect">
            <a:avLst/>
          </a:prstGeom>
          <a:noFill/>
          <a:ln w="9525">
            <a:noFill/>
            <a:miter lim="800000"/>
            <a:headEnd/>
            <a:tailEnd/>
          </a:ln>
        </p:spPr>
      </p:pic>
      <p:pic>
        <p:nvPicPr>
          <p:cNvPr id="60" name="Picture 13"/>
          <p:cNvPicPr>
            <a:picLocks noChangeAspect="1" noChangeArrowheads="1"/>
          </p:cNvPicPr>
          <p:nvPr/>
        </p:nvPicPr>
        <p:blipFill>
          <a:blip r:embed="rId10" cstate="print"/>
          <a:srcRect/>
          <a:stretch>
            <a:fillRect/>
          </a:stretch>
        </p:blipFill>
        <p:spPr bwMode="auto">
          <a:xfrm>
            <a:off x="3329748" y="6660028"/>
            <a:ext cx="1181100" cy="825725"/>
          </a:xfrm>
          <a:prstGeom prst="rect">
            <a:avLst/>
          </a:prstGeom>
          <a:noFill/>
          <a:ln w="9525">
            <a:noFill/>
            <a:miter lim="800000"/>
            <a:headEnd/>
            <a:tailEnd/>
          </a:ln>
        </p:spPr>
      </p:pic>
      <p:pic>
        <p:nvPicPr>
          <p:cNvPr id="61" name="Picture 11"/>
          <p:cNvPicPr>
            <a:picLocks noChangeAspect="1" noChangeArrowheads="1"/>
          </p:cNvPicPr>
          <p:nvPr/>
        </p:nvPicPr>
        <p:blipFill>
          <a:blip r:embed="rId11" cstate="print"/>
          <a:srcRect/>
          <a:stretch>
            <a:fillRect/>
          </a:stretch>
        </p:blipFill>
        <p:spPr bwMode="auto">
          <a:xfrm>
            <a:off x="4632470" y="6732327"/>
            <a:ext cx="723900" cy="723900"/>
          </a:xfrm>
          <a:prstGeom prst="rect">
            <a:avLst/>
          </a:prstGeom>
          <a:noFill/>
          <a:ln w="9525">
            <a:noFill/>
            <a:miter lim="800000"/>
            <a:headEnd/>
            <a:tailEnd/>
          </a:ln>
        </p:spPr>
      </p:pic>
      <p:pic>
        <p:nvPicPr>
          <p:cNvPr id="62" name="Picture 16"/>
          <p:cNvPicPr>
            <a:picLocks noChangeAspect="1" noChangeArrowheads="1"/>
          </p:cNvPicPr>
          <p:nvPr/>
        </p:nvPicPr>
        <p:blipFill>
          <a:blip r:embed="rId12" cstate="print"/>
          <a:srcRect/>
          <a:stretch>
            <a:fillRect/>
          </a:stretch>
        </p:blipFill>
        <p:spPr bwMode="auto">
          <a:xfrm>
            <a:off x="826239" y="7765175"/>
            <a:ext cx="929032" cy="943662"/>
          </a:xfrm>
          <a:prstGeom prst="rect">
            <a:avLst/>
          </a:prstGeom>
          <a:noFill/>
          <a:ln w="9525">
            <a:noFill/>
            <a:miter lim="800000"/>
            <a:headEnd/>
            <a:tailEnd/>
          </a:ln>
        </p:spPr>
      </p:pic>
      <p:pic>
        <p:nvPicPr>
          <p:cNvPr id="65" name="Picture 17"/>
          <p:cNvPicPr>
            <a:picLocks noChangeAspect="1" noChangeArrowheads="1"/>
          </p:cNvPicPr>
          <p:nvPr/>
        </p:nvPicPr>
        <p:blipFill>
          <a:blip r:embed="rId13" cstate="print"/>
          <a:srcRect/>
          <a:stretch>
            <a:fillRect/>
          </a:stretch>
        </p:blipFill>
        <p:spPr bwMode="auto">
          <a:xfrm>
            <a:off x="1893156" y="7750358"/>
            <a:ext cx="1209675" cy="733425"/>
          </a:xfrm>
          <a:prstGeom prst="rect">
            <a:avLst/>
          </a:prstGeom>
          <a:noFill/>
          <a:ln w="9525">
            <a:noFill/>
            <a:miter lim="800000"/>
            <a:headEnd/>
            <a:tailEnd/>
          </a:ln>
        </p:spPr>
      </p:pic>
      <p:pic>
        <p:nvPicPr>
          <p:cNvPr id="68" name="Picture 18"/>
          <p:cNvPicPr>
            <a:picLocks noChangeAspect="1" noChangeArrowheads="1"/>
          </p:cNvPicPr>
          <p:nvPr/>
        </p:nvPicPr>
        <p:blipFill>
          <a:blip r:embed="rId14" cstate="print"/>
          <a:srcRect/>
          <a:stretch>
            <a:fillRect/>
          </a:stretch>
        </p:blipFill>
        <p:spPr bwMode="auto">
          <a:xfrm>
            <a:off x="1893155" y="8609316"/>
            <a:ext cx="1209675" cy="733425"/>
          </a:xfrm>
          <a:prstGeom prst="rect">
            <a:avLst/>
          </a:prstGeom>
          <a:noFill/>
          <a:ln w="9525">
            <a:noFill/>
            <a:miter lim="800000"/>
            <a:headEnd/>
            <a:tailEnd/>
          </a:ln>
        </p:spPr>
      </p:pic>
      <p:pic>
        <p:nvPicPr>
          <p:cNvPr id="69" name="Picture 19"/>
          <p:cNvPicPr>
            <a:picLocks noChangeAspect="1" noChangeArrowheads="1"/>
          </p:cNvPicPr>
          <p:nvPr/>
        </p:nvPicPr>
        <p:blipFill>
          <a:blip r:embed="rId15" cstate="print"/>
          <a:srcRect/>
          <a:stretch>
            <a:fillRect/>
          </a:stretch>
        </p:blipFill>
        <p:spPr bwMode="auto">
          <a:xfrm>
            <a:off x="793528" y="8823303"/>
            <a:ext cx="1005034" cy="469565"/>
          </a:xfrm>
          <a:prstGeom prst="rect">
            <a:avLst/>
          </a:prstGeom>
          <a:noFill/>
          <a:ln w="9525">
            <a:noFill/>
            <a:miter lim="800000"/>
            <a:headEnd/>
            <a:tailEnd/>
          </a:ln>
        </p:spPr>
      </p:pic>
      <p:pic>
        <p:nvPicPr>
          <p:cNvPr id="3" name="图片 2"/>
          <p:cNvPicPr>
            <a:picLocks noChangeAspect="1"/>
          </p:cNvPicPr>
          <p:nvPr/>
        </p:nvPicPr>
        <p:blipFill>
          <a:blip r:embed="rId16"/>
          <a:stretch>
            <a:fillRect/>
          </a:stretch>
        </p:blipFill>
        <p:spPr>
          <a:xfrm>
            <a:off x="769726" y="9457207"/>
            <a:ext cx="1357318" cy="542927"/>
          </a:xfrm>
          <a:prstGeom prst="rect">
            <a:avLst/>
          </a:prstGeom>
        </p:spPr>
      </p:pic>
      <p:pic>
        <p:nvPicPr>
          <p:cNvPr id="70" name="图片 69"/>
          <p:cNvPicPr>
            <a:picLocks noChangeAspect="1"/>
          </p:cNvPicPr>
          <p:nvPr/>
        </p:nvPicPr>
        <p:blipFill>
          <a:blip r:embed="rId17"/>
          <a:stretch>
            <a:fillRect/>
          </a:stretch>
        </p:blipFill>
        <p:spPr>
          <a:xfrm>
            <a:off x="2199358" y="9455823"/>
            <a:ext cx="842827" cy="535211"/>
          </a:xfrm>
          <a:prstGeom prst="rect">
            <a:avLst/>
          </a:prstGeom>
        </p:spPr>
      </p:pic>
      <p:pic>
        <p:nvPicPr>
          <p:cNvPr id="4" name="图片 3"/>
          <p:cNvPicPr>
            <a:picLocks noChangeAspect="1"/>
          </p:cNvPicPr>
          <p:nvPr/>
        </p:nvPicPr>
        <p:blipFill>
          <a:blip r:embed="rId18"/>
          <a:stretch>
            <a:fillRect/>
          </a:stretch>
        </p:blipFill>
        <p:spPr>
          <a:xfrm>
            <a:off x="756090" y="10128217"/>
            <a:ext cx="1718535" cy="563752"/>
          </a:xfrm>
          <a:prstGeom prst="rect">
            <a:avLst/>
          </a:prstGeom>
        </p:spPr>
      </p:pic>
      <p:pic>
        <p:nvPicPr>
          <p:cNvPr id="71" name="Picture 20"/>
          <p:cNvPicPr>
            <a:picLocks noChangeAspect="1" noChangeArrowheads="1"/>
          </p:cNvPicPr>
          <p:nvPr/>
        </p:nvPicPr>
        <p:blipFill>
          <a:blip r:embed="rId19" cstate="print"/>
          <a:srcRect/>
          <a:stretch>
            <a:fillRect/>
          </a:stretch>
        </p:blipFill>
        <p:spPr bwMode="auto">
          <a:xfrm>
            <a:off x="3299040" y="7798817"/>
            <a:ext cx="1035915" cy="629517"/>
          </a:xfrm>
          <a:prstGeom prst="rect">
            <a:avLst/>
          </a:prstGeom>
          <a:noFill/>
          <a:ln w="9525">
            <a:noFill/>
            <a:miter lim="800000"/>
            <a:headEnd/>
            <a:tailEnd/>
          </a:ln>
        </p:spPr>
      </p:pic>
      <p:pic>
        <p:nvPicPr>
          <p:cNvPr id="74" name="Picture 21"/>
          <p:cNvPicPr>
            <a:picLocks noChangeAspect="1" noChangeArrowheads="1"/>
          </p:cNvPicPr>
          <p:nvPr/>
        </p:nvPicPr>
        <p:blipFill>
          <a:blip r:embed="rId20" cstate="print"/>
          <a:srcRect/>
          <a:stretch>
            <a:fillRect/>
          </a:stretch>
        </p:blipFill>
        <p:spPr bwMode="auto">
          <a:xfrm>
            <a:off x="4450910" y="7798817"/>
            <a:ext cx="1052981" cy="600528"/>
          </a:xfrm>
          <a:prstGeom prst="rect">
            <a:avLst/>
          </a:prstGeom>
          <a:noFill/>
          <a:ln w="9525">
            <a:noFill/>
            <a:miter lim="800000"/>
            <a:headEnd/>
            <a:tailEnd/>
          </a:ln>
        </p:spPr>
      </p:pic>
      <p:pic>
        <p:nvPicPr>
          <p:cNvPr id="75" name="Picture 22"/>
          <p:cNvPicPr>
            <a:picLocks noChangeAspect="1" noChangeArrowheads="1"/>
          </p:cNvPicPr>
          <p:nvPr/>
        </p:nvPicPr>
        <p:blipFill>
          <a:blip r:embed="rId21" cstate="print"/>
          <a:srcRect/>
          <a:stretch>
            <a:fillRect/>
          </a:stretch>
        </p:blipFill>
        <p:spPr bwMode="auto">
          <a:xfrm>
            <a:off x="3282269" y="8740076"/>
            <a:ext cx="2033509" cy="745620"/>
          </a:xfrm>
          <a:prstGeom prst="rect">
            <a:avLst/>
          </a:prstGeom>
          <a:noFill/>
          <a:ln w="9525">
            <a:noFill/>
            <a:miter lim="800000"/>
            <a:headEnd/>
            <a:tailEnd/>
          </a:ln>
        </p:spPr>
      </p:pic>
      <p:pic>
        <p:nvPicPr>
          <p:cNvPr id="76" name="Picture 23"/>
          <p:cNvPicPr>
            <a:picLocks noChangeAspect="1" noChangeArrowheads="1"/>
          </p:cNvPicPr>
          <p:nvPr/>
        </p:nvPicPr>
        <p:blipFill>
          <a:blip r:embed="rId22" cstate="print"/>
          <a:srcRect/>
          <a:stretch>
            <a:fillRect/>
          </a:stretch>
        </p:blipFill>
        <p:spPr bwMode="auto">
          <a:xfrm>
            <a:off x="3299040" y="9711065"/>
            <a:ext cx="1999968" cy="714275"/>
          </a:xfrm>
          <a:prstGeom prst="rect">
            <a:avLst/>
          </a:prstGeom>
          <a:noFill/>
          <a:ln w="9525">
            <a:noFill/>
            <a:miter lim="800000"/>
            <a:headEnd/>
            <a:tailEnd/>
          </a:ln>
        </p:spPr>
      </p:pic>
      <p:pic>
        <p:nvPicPr>
          <p:cNvPr id="77" name="图片 7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156919" y="4806137"/>
            <a:ext cx="846703" cy="846703"/>
          </a:xfrm>
          <a:prstGeom prst="rect">
            <a:avLst/>
          </a:prstGeom>
        </p:spPr>
      </p:pic>
      <p:pic>
        <p:nvPicPr>
          <p:cNvPr id="78" name="图片 7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228447" y="4775433"/>
            <a:ext cx="877408" cy="877408"/>
          </a:xfrm>
          <a:prstGeom prst="rect">
            <a:avLst/>
          </a:prstGeom>
        </p:spPr>
      </p:pic>
      <p:pic>
        <p:nvPicPr>
          <p:cNvPr id="117" name="图片 11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106496" y="5802513"/>
            <a:ext cx="985843" cy="985843"/>
          </a:xfrm>
          <a:prstGeom prst="rect">
            <a:avLst/>
          </a:prstGeom>
        </p:spPr>
      </p:pic>
      <p:pic>
        <p:nvPicPr>
          <p:cNvPr id="118" name="图片 117"/>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184321" y="5827125"/>
            <a:ext cx="1076809" cy="1076809"/>
          </a:xfrm>
          <a:prstGeom prst="rect">
            <a:avLst/>
          </a:prstGeom>
        </p:spPr>
      </p:pic>
      <p:pic>
        <p:nvPicPr>
          <p:cNvPr id="119" name="图片 118"/>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636454" y="4828702"/>
            <a:ext cx="769787" cy="769787"/>
          </a:xfrm>
          <a:prstGeom prst="rect">
            <a:avLst/>
          </a:prstGeom>
        </p:spPr>
      </p:pic>
      <p:pic>
        <p:nvPicPr>
          <p:cNvPr id="120" name="图片 119"/>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582724" y="4862764"/>
            <a:ext cx="723923" cy="723923"/>
          </a:xfrm>
          <a:prstGeom prst="rect">
            <a:avLst/>
          </a:prstGeom>
        </p:spPr>
      </p:pic>
      <p:pic>
        <p:nvPicPr>
          <p:cNvPr id="121" name="图片 12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699544" y="5774132"/>
            <a:ext cx="979171" cy="979171"/>
          </a:xfrm>
          <a:prstGeom prst="rect">
            <a:avLst/>
          </a:prstGeom>
        </p:spPr>
      </p:pic>
      <p:pic>
        <p:nvPicPr>
          <p:cNvPr id="122" name="图片 12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884225" y="6594329"/>
            <a:ext cx="667688" cy="667688"/>
          </a:xfrm>
          <a:prstGeom prst="rect">
            <a:avLst/>
          </a:prstGeom>
        </p:spPr>
      </p:pic>
      <p:pic>
        <p:nvPicPr>
          <p:cNvPr id="123" name="图片 122"/>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908951" y="5780069"/>
            <a:ext cx="660400" cy="660400"/>
          </a:xfrm>
          <a:prstGeom prst="rect">
            <a:avLst/>
          </a:prstGeom>
        </p:spPr>
      </p:pic>
      <p:pic>
        <p:nvPicPr>
          <p:cNvPr id="124" name="图片 123"/>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207732" y="7744839"/>
            <a:ext cx="602966" cy="602966"/>
          </a:xfrm>
          <a:prstGeom prst="rect">
            <a:avLst/>
          </a:prstGeom>
        </p:spPr>
      </p:pic>
      <p:pic>
        <p:nvPicPr>
          <p:cNvPr id="125" name="图片 12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716439" y="7750358"/>
            <a:ext cx="635000" cy="635000"/>
          </a:xfrm>
          <a:prstGeom prst="rect">
            <a:avLst/>
          </a:prstGeom>
        </p:spPr>
      </p:pic>
      <p:pic>
        <p:nvPicPr>
          <p:cNvPr id="126" name="图片 125"/>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950276" y="7765175"/>
            <a:ext cx="663159" cy="663159"/>
          </a:xfrm>
          <a:prstGeom prst="rect">
            <a:avLst/>
          </a:prstGeom>
        </p:spPr>
      </p:pic>
      <p:pic>
        <p:nvPicPr>
          <p:cNvPr id="127" name="图片 12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51612" y="8526052"/>
            <a:ext cx="602210" cy="602210"/>
          </a:xfrm>
          <a:prstGeom prst="rect">
            <a:avLst/>
          </a:prstGeom>
        </p:spPr>
      </p:pic>
      <p:pic>
        <p:nvPicPr>
          <p:cNvPr id="128" name="图片 127"/>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6951570" y="8541944"/>
            <a:ext cx="648035" cy="648035"/>
          </a:xfrm>
          <a:prstGeom prst="rect">
            <a:avLst/>
          </a:prstGeom>
        </p:spPr>
      </p:pic>
      <p:pic>
        <p:nvPicPr>
          <p:cNvPr id="129" name="图片 128"/>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7770703" y="8541944"/>
            <a:ext cx="610045" cy="610045"/>
          </a:xfrm>
          <a:prstGeom prst="rect">
            <a:avLst/>
          </a:prstGeom>
        </p:spPr>
      </p:pic>
      <p:pic>
        <p:nvPicPr>
          <p:cNvPr id="130" name="图片 12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7150431" y="9267040"/>
            <a:ext cx="861177" cy="861177"/>
          </a:xfrm>
          <a:prstGeom prst="rect">
            <a:avLst/>
          </a:prstGeom>
        </p:spPr>
      </p:pic>
      <p:pic>
        <p:nvPicPr>
          <p:cNvPr id="131" name="图片 130"/>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207732" y="9292868"/>
            <a:ext cx="787181" cy="787181"/>
          </a:xfrm>
          <a:prstGeom prst="rect">
            <a:avLst/>
          </a:prstGeom>
        </p:spPr>
      </p:pic>
      <p:pic>
        <p:nvPicPr>
          <p:cNvPr id="132" name="图片 13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2679183" y="6644195"/>
            <a:ext cx="579061" cy="569721"/>
          </a:xfrm>
          <a:prstGeom prst="rect">
            <a:avLst/>
          </a:prstGeom>
        </p:spPr>
      </p:pic>
      <p:pic>
        <p:nvPicPr>
          <p:cNvPr id="133" name="图片 132"/>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1435612" y="4806137"/>
            <a:ext cx="721185" cy="531677"/>
          </a:xfrm>
          <a:prstGeom prst="rect">
            <a:avLst/>
          </a:prstGeom>
        </p:spPr>
      </p:pic>
      <p:pic>
        <p:nvPicPr>
          <p:cNvPr id="134" name="图片 133"/>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flipV="1">
            <a:off x="13073159" y="5478834"/>
            <a:ext cx="603410" cy="374393"/>
          </a:xfrm>
          <a:prstGeom prst="rect">
            <a:avLst/>
          </a:prstGeom>
        </p:spPr>
      </p:pic>
      <p:pic>
        <p:nvPicPr>
          <p:cNvPr id="135" name="图片 134"/>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flipV="1">
            <a:off x="11491069" y="5490706"/>
            <a:ext cx="434148" cy="251349"/>
          </a:xfrm>
          <a:prstGeom prst="rect">
            <a:avLst/>
          </a:prstGeom>
        </p:spPr>
      </p:pic>
      <p:pic>
        <p:nvPicPr>
          <p:cNvPr id="136" name="图片 135"/>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12254102" y="4784935"/>
            <a:ext cx="564846" cy="564846"/>
          </a:xfrm>
          <a:prstGeom prst="rect">
            <a:avLst/>
          </a:prstGeom>
        </p:spPr>
      </p:pic>
      <p:pic>
        <p:nvPicPr>
          <p:cNvPr id="137" name="图片 136"/>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2041382" y="6684777"/>
            <a:ext cx="554711" cy="554711"/>
          </a:xfrm>
          <a:prstGeom prst="rect">
            <a:avLst/>
          </a:prstGeom>
        </p:spPr>
      </p:pic>
      <p:pic>
        <p:nvPicPr>
          <p:cNvPr id="138" name="图片 137"/>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flipV="1">
            <a:off x="11475282" y="6052356"/>
            <a:ext cx="536332" cy="335208"/>
          </a:xfrm>
          <a:prstGeom prst="rect">
            <a:avLst/>
          </a:prstGeom>
        </p:spPr>
      </p:pic>
      <p:pic>
        <p:nvPicPr>
          <p:cNvPr id="140" name="图片 139"/>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11460256" y="6720592"/>
            <a:ext cx="506574" cy="506574"/>
          </a:xfrm>
          <a:prstGeom prst="rect">
            <a:avLst/>
          </a:prstGeom>
        </p:spPr>
      </p:pic>
      <p:pic>
        <p:nvPicPr>
          <p:cNvPr id="141" name="图片 140"/>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flipV="1">
            <a:off x="12043326" y="5511850"/>
            <a:ext cx="939970" cy="438437"/>
          </a:xfrm>
          <a:prstGeom prst="rect">
            <a:avLst/>
          </a:prstGeom>
        </p:spPr>
      </p:pic>
      <p:pic>
        <p:nvPicPr>
          <p:cNvPr id="142" name="图片 141"/>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13178984" y="6034948"/>
            <a:ext cx="457628" cy="382632"/>
          </a:xfrm>
          <a:prstGeom prst="rect">
            <a:avLst/>
          </a:prstGeom>
        </p:spPr>
      </p:pic>
      <p:pic>
        <p:nvPicPr>
          <p:cNvPr id="143" name="图片 142"/>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flipV="1">
            <a:off x="12210793" y="6062115"/>
            <a:ext cx="831343" cy="400925"/>
          </a:xfrm>
          <a:prstGeom prst="rect">
            <a:avLst/>
          </a:prstGeom>
        </p:spPr>
      </p:pic>
      <p:pic>
        <p:nvPicPr>
          <p:cNvPr id="144" name="图片 143"/>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12983296" y="4792966"/>
            <a:ext cx="607910" cy="607910"/>
          </a:xfrm>
          <a:prstGeom prst="rect">
            <a:avLst/>
          </a:prstGeom>
        </p:spPr>
      </p:pic>
      <p:pic>
        <p:nvPicPr>
          <p:cNvPr id="145" name="图片 144"/>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14030999" y="4801795"/>
            <a:ext cx="1350806" cy="1134677"/>
          </a:xfrm>
          <a:prstGeom prst="rect">
            <a:avLst/>
          </a:prstGeom>
        </p:spPr>
      </p:pic>
      <p:pic>
        <p:nvPicPr>
          <p:cNvPr id="146" name="图片 145"/>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14030999" y="6085310"/>
            <a:ext cx="1124873" cy="703046"/>
          </a:xfrm>
          <a:prstGeom prst="rect">
            <a:avLst/>
          </a:prstGeom>
        </p:spPr>
      </p:pic>
      <p:pic>
        <p:nvPicPr>
          <p:cNvPr id="147" name="图片 146"/>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15293433" y="6720592"/>
            <a:ext cx="934895" cy="594933"/>
          </a:xfrm>
          <a:prstGeom prst="rect">
            <a:avLst/>
          </a:prstGeom>
        </p:spPr>
      </p:pic>
      <p:pic>
        <p:nvPicPr>
          <p:cNvPr id="148" name="图片 147"/>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11554059" y="7701530"/>
            <a:ext cx="991505" cy="991505"/>
          </a:xfrm>
          <a:prstGeom prst="rect">
            <a:avLst/>
          </a:prstGeom>
        </p:spPr>
      </p:pic>
      <p:pic>
        <p:nvPicPr>
          <p:cNvPr id="149" name="图片 148"/>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12637385" y="7737392"/>
            <a:ext cx="999228" cy="999228"/>
          </a:xfrm>
          <a:prstGeom prst="rect">
            <a:avLst/>
          </a:prstGeom>
        </p:spPr>
      </p:pic>
      <p:pic>
        <p:nvPicPr>
          <p:cNvPr id="150" name="图片 149"/>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11537170" y="8934274"/>
            <a:ext cx="1641814" cy="1205476"/>
          </a:xfrm>
          <a:prstGeom prst="rect">
            <a:avLst/>
          </a:prstGeom>
        </p:spPr>
      </p:pic>
      <p:pic>
        <p:nvPicPr>
          <p:cNvPr id="173" name="图片 172"/>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19386714" y="5959356"/>
            <a:ext cx="1507807" cy="1443273"/>
          </a:xfrm>
          <a:prstGeom prst="rect">
            <a:avLst/>
          </a:prstGeom>
        </p:spPr>
      </p:pic>
      <p:pic>
        <p:nvPicPr>
          <p:cNvPr id="174" name="图片 173"/>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20505166" y="4828742"/>
            <a:ext cx="954151" cy="913313"/>
          </a:xfrm>
          <a:prstGeom prst="rect">
            <a:avLst/>
          </a:prstGeom>
        </p:spPr>
      </p:pic>
      <p:pic>
        <p:nvPicPr>
          <p:cNvPr id="175" name="图片 174"/>
          <p:cNvPicPr>
            <a:picLocks noChangeAspect="1"/>
          </p:cNvPicPr>
          <p:nvPr/>
        </p:nvPicPr>
        <p:blipFill rotWithShape="1">
          <a:blip r:embed="rId60" cstate="print">
            <a:extLst>
              <a:ext uri="{28A0092B-C50C-407E-A947-70E740481C1C}">
                <a14:useLocalDpi xmlns:a14="http://schemas.microsoft.com/office/drawing/2010/main" val="0"/>
              </a:ext>
            </a:extLst>
          </a:blip>
          <a:srcRect t="4643" b="145"/>
          <a:stretch/>
        </p:blipFill>
        <p:spPr>
          <a:xfrm>
            <a:off x="19383056" y="4784935"/>
            <a:ext cx="1005267" cy="957120"/>
          </a:xfrm>
          <a:prstGeom prst="rect">
            <a:avLst/>
          </a:prstGeom>
        </p:spPr>
      </p:pic>
      <p:pic>
        <p:nvPicPr>
          <p:cNvPr id="177" name="图片 176"/>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16909571" y="8361306"/>
            <a:ext cx="811913" cy="584477"/>
          </a:xfrm>
          <a:prstGeom prst="rect">
            <a:avLst/>
          </a:prstGeom>
        </p:spPr>
      </p:pic>
      <p:pic>
        <p:nvPicPr>
          <p:cNvPr id="178" name="图片 177"/>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17863832" y="7701530"/>
            <a:ext cx="1146214" cy="528070"/>
          </a:xfrm>
          <a:prstGeom prst="rect">
            <a:avLst/>
          </a:prstGeom>
        </p:spPr>
      </p:pic>
      <p:pic>
        <p:nvPicPr>
          <p:cNvPr id="179" name="图片 178"/>
          <p:cNvPicPr>
            <a:picLocks noChangeAspect="1"/>
          </p:cNvPicPr>
          <p:nvPr/>
        </p:nvPicPr>
        <p:blipFill rotWithShape="1">
          <a:blip r:embed="rId63">
            <a:extLst>
              <a:ext uri="{28A0092B-C50C-407E-A947-70E740481C1C}">
                <a14:useLocalDpi xmlns:a14="http://schemas.microsoft.com/office/drawing/2010/main" val="0"/>
              </a:ext>
            </a:extLst>
          </a:blip>
          <a:srcRect t="6962" r="133" b="17211"/>
          <a:stretch/>
        </p:blipFill>
        <p:spPr>
          <a:xfrm>
            <a:off x="17851295" y="8399345"/>
            <a:ext cx="672628" cy="570477"/>
          </a:xfrm>
          <a:prstGeom prst="rect">
            <a:avLst/>
          </a:prstGeom>
        </p:spPr>
      </p:pic>
      <p:pic>
        <p:nvPicPr>
          <p:cNvPr id="180" name="图片 179"/>
          <p:cNvPicPr>
            <a:picLocks noChangeAspect="1"/>
          </p:cNvPicPr>
          <p:nvPr/>
        </p:nvPicPr>
        <p:blipFill rotWithShape="1">
          <a:blip r:embed="rId64">
            <a:extLst>
              <a:ext uri="{28A0092B-C50C-407E-A947-70E740481C1C}">
                <a14:useLocalDpi xmlns:a14="http://schemas.microsoft.com/office/drawing/2010/main" val="0"/>
              </a:ext>
            </a:extLst>
          </a:blip>
          <a:srcRect t="11993" b="1662"/>
          <a:stretch/>
        </p:blipFill>
        <p:spPr>
          <a:xfrm>
            <a:off x="16869099" y="7691189"/>
            <a:ext cx="852385" cy="553519"/>
          </a:xfrm>
          <a:prstGeom prst="rect">
            <a:avLst/>
          </a:prstGeom>
        </p:spPr>
      </p:pic>
      <p:pic>
        <p:nvPicPr>
          <p:cNvPr id="5" name="图片 4"/>
          <p:cNvPicPr>
            <a:picLocks noChangeAspect="1"/>
          </p:cNvPicPr>
          <p:nvPr/>
        </p:nvPicPr>
        <p:blipFill>
          <a:blip r:embed="rId65"/>
          <a:stretch>
            <a:fillRect/>
          </a:stretch>
        </p:blipFill>
        <p:spPr>
          <a:xfrm>
            <a:off x="16886051" y="9094621"/>
            <a:ext cx="902080" cy="391075"/>
          </a:xfrm>
          <a:prstGeom prst="rect">
            <a:avLst/>
          </a:prstGeom>
        </p:spPr>
      </p:pic>
      <p:pic>
        <p:nvPicPr>
          <p:cNvPr id="6" name="图片 5"/>
          <p:cNvPicPr>
            <a:picLocks noChangeAspect="1"/>
          </p:cNvPicPr>
          <p:nvPr/>
        </p:nvPicPr>
        <p:blipFill>
          <a:blip r:embed="rId66"/>
          <a:stretch>
            <a:fillRect/>
          </a:stretch>
        </p:blipFill>
        <p:spPr>
          <a:xfrm>
            <a:off x="17889137" y="9094110"/>
            <a:ext cx="1139284" cy="953376"/>
          </a:xfrm>
          <a:prstGeom prst="rect">
            <a:avLst/>
          </a:prstGeom>
        </p:spPr>
      </p:pic>
      <p:pic>
        <p:nvPicPr>
          <p:cNvPr id="181" name="图片 180"/>
          <p:cNvPicPr>
            <a:picLocks noChangeAspect="1"/>
          </p:cNvPicPr>
          <p:nvPr/>
        </p:nvPicPr>
        <p:blipFill rotWithShape="1">
          <a:blip r:embed="rId67">
            <a:extLst>
              <a:ext uri="{28A0092B-C50C-407E-A947-70E740481C1C}">
                <a14:useLocalDpi xmlns:a14="http://schemas.microsoft.com/office/drawing/2010/main" val="0"/>
              </a:ext>
            </a:extLst>
          </a:blip>
          <a:srcRect l="88" t="28267" r="88" b="16990"/>
          <a:stretch/>
        </p:blipFill>
        <p:spPr>
          <a:xfrm>
            <a:off x="19406794" y="8794642"/>
            <a:ext cx="1487727" cy="815850"/>
          </a:xfrm>
          <a:prstGeom prst="rect">
            <a:avLst/>
          </a:prstGeom>
        </p:spPr>
      </p:pic>
      <p:pic>
        <p:nvPicPr>
          <p:cNvPr id="182" name="图片 181"/>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19365889" y="7744839"/>
            <a:ext cx="882305" cy="882305"/>
          </a:xfrm>
          <a:prstGeom prst="rect">
            <a:avLst/>
          </a:prstGeom>
        </p:spPr>
      </p:pic>
      <p:pic>
        <p:nvPicPr>
          <p:cNvPr id="183" name="图片 182"/>
          <p:cNvPicPr>
            <a:picLocks noChangeAspect="1"/>
          </p:cNvPicPr>
          <p:nvPr/>
        </p:nvPicPr>
        <p:blipFill>
          <a:blip r:embed="rId69">
            <a:extLst>
              <a:ext uri="{28A0092B-C50C-407E-A947-70E740481C1C}">
                <a14:useLocalDpi xmlns:a14="http://schemas.microsoft.com/office/drawing/2010/main" val="0"/>
              </a:ext>
            </a:extLst>
          </a:blip>
          <a:stretch>
            <a:fillRect/>
          </a:stretch>
        </p:blipFill>
        <p:spPr>
          <a:xfrm>
            <a:off x="19343730" y="9723428"/>
            <a:ext cx="812299" cy="812299"/>
          </a:xfrm>
          <a:prstGeom prst="rect">
            <a:avLst/>
          </a:prstGeom>
        </p:spPr>
      </p:pic>
      <p:pic>
        <p:nvPicPr>
          <p:cNvPr id="184" name="图片 183"/>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20458070" y="7750358"/>
            <a:ext cx="849441" cy="849441"/>
          </a:xfrm>
          <a:prstGeom prst="rect">
            <a:avLst/>
          </a:prstGeom>
        </p:spPr>
      </p:pic>
      <p:grpSp>
        <p:nvGrpSpPr>
          <p:cNvPr id="185" name="组合 184"/>
          <p:cNvGrpSpPr/>
          <p:nvPr/>
        </p:nvGrpSpPr>
        <p:grpSpPr>
          <a:xfrm>
            <a:off x="661034" y="11032258"/>
            <a:ext cx="21063850" cy="2448738"/>
            <a:chOff x="661034" y="11032258"/>
            <a:chExt cx="21063850" cy="2448738"/>
          </a:xfrm>
        </p:grpSpPr>
        <p:sp>
          <p:nvSpPr>
            <p:cNvPr id="186" name="矩形 185"/>
            <p:cNvSpPr/>
            <p:nvPr/>
          </p:nvSpPr>
          <p:spPr>
            <a:xfrm>
              <a:off x="661034" y="11181096"/>
              <a:ext cx="21063850" cy="2160000"/>
            </a:xfrm>
            <a:prstGeom prst="rect">
              <a:avLst/>
            </a:prstGeom>
            <a:noFill/>
            <a:ln w="50800" cap="flat">
              <a:solidFill>
                <a:srgbClr val="DE6365"/>
              </a:solidFill>
              <a:prstDash val="solid"/>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7" name="矩形 186"/>
            <p:cNvSpPr/>
            <p:nvPr/>
          </p:nvSpPr>
          <p:spPr>
            <a:xfrm>
              <a:off x="690145" y="11212627"/>
              <a:ext cx="4511357" cy="2088000"/>
            </a:xfrm>
            <a:prstGeom prst="rect">
              <a:avLst/>
            </a:prstGeom>
            <a:blipFill rotWithShape="1">
              <a:blip r:embed="rId71"/>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88" name="文本框 187"/>
            <p:cNvSpPr txBox="1"/>
            <p:nvPr/>
          </p:nvSpPr>
          <p:spPr>
            <a:xfrm>
              <a:off x="901850" y="11032258"/>
              <a:ext cx="656590" cy="244873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eaVert"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pPr>
              <a:r>
                <a:rPr kumimoji="0" lang="zh-CN" altLang="en-US" sz="3600" b="1" i="0" u="none" strike="noStrike" cap="none" spc="0" normalizeH="0" baseline="0" dirty="0">
                  <a:ln>
                    <a:noFill/>
                  </a:ln>
                  <a:solidFill>
                    <a:schemeClr val="bg1"/>
                  </a:solidFill>
                  <a:effectLst/>
                  <a:uFillTx/>
                  <a:latin typeface="+mn-lt"/>
                  <a:ea typeface="+mn-ea"/>
                  <a:cs typeface="+mn-cs"/>
                  <a:sym typeface="Helvetica Light"/>
                </a:rPr>
                <a:t>周边衍生</a:t>
              </a:r>
            </a:p>
          </p:txBody>
        </p:sp>
        <p:grpSp>
          <p:nvGrpSpPr>
            <p:cNvPr id="189" name="组合 188"/>
            <p:cNvGrpSpPr/>
            <p:nvPr/>
          </p:nvGrpSpPr>
          <p:grpSpPr>
            <a:xfrm>
              <a:off x="1360242" y="11381076"/>
              <a:ext cx="3841260" cy="1766901"/>
              <a:chOff x="1894301" y="11381076"/>
              <a:chExt cx="3781284" cy="1766901"/>
            </a:xfrm>
          </p:grpSpPr>
          <p:sp>
            <p:nvSpPr>
              <p:cNvPr id="206" name="文本框 205"/>
              <p:cNvSpPr txBox="1"/>
              <p:nvPr/>
            </p:nvSpPr>
            <p:spPr>
              <a:xfrm>
                <a:off x="2005389" y="11381076"/>
                <a:ext cx="1964363"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实物周边</a:t>
                </a:r>
                <a:endParaRPr kumimoji="0" lang="en-US" altLang="zh-CN" sz="3200" b="1" i="0" u="none" strike="noStrike" cap="none" spc="0" normalizeH="0" baseline="0" dirty="0">
                  <a:ln>
                    <a:noFill/>
                  </a:ln>
                  <a:solidFill>
                    <a:schemeClr val="bg1"/>
                  </a:solidFill>
                  <a:effectLst/>
                  <a:uFillTx/>
                  <a:latin typeface="+mn-lt"/>
                  <a:ea typeface="+mn-ea"/>
                  <a:cs typeface="+mn-cs"/>
                  <a:sym typeface="Helvetica Light"/>
                </a:endParaRPr>
              </a:p>
            </p:txBody>
          </p:sp>
          <p:sp>
            <p:nvSpPr>
              <p:cNvPr id="207" name="文本框 206"/>
              <p:cNvSpPr txBox="1"/>
              <p:nvPr/>
            </p:nvSpPr>
            <p:spPr>
              <a:xfrm>
                <a:off x="1903119" y="11963578"/>
                <a:ext cx="3215886"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线上</a:t>
                </a:r>
                <a:r>
                  <a:rPr kumimoji="0" lang="en-US" altLang="zh-CN" sz="3200" b="1" i="0" u="none" strike="noStrike" cap="none" spc="0" normalizeH="0" baseline="0" dirty="0">
                    <a:ln>
                      <a:noFill/>
                    </a:ln>
                    <a:solidFill>
                      <a:schemeClr val="bg1"/>
                    </a:solidFill>
                    <a:effectLst/>
                    <a:uFillTx/>
                    <a:latin typeface="+mn-lt"/>
                    <a:ea typeface="+mn-ea"/>
                    <a:cs typeface="+mn-cs"/>
                    <a:sym typeface="Helvetica Light"/>
                  </a:rPr>
                  <a:t>/</a:t>
                </a: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线下游戏</a:t>
                </a:r>
              </a:p>
            </p:txBody>
          </p:sp>
          <p:sp>
            <p:nvSpPr>
              <p:cNvPr id="208" name="文本框 207"/>
              <p:cNvSpPr txBox="1"/>
              <p:nvPr/>
            </p:nvSpPr>
            <p:spPr>
              <a:xfrm>
                <a:off x="3785990" y="11390935"/>
                <a:ext cx="1889595"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漫画小说</a:t>
                </a:r>
              </a:p>
            </p:txBody>
          </p:sp>
          <p:sp>
            <p:nvSpPr>
              <p:cNvPr id="209" name="文本框 208"/>
              <p:cNvSpPr txBox="1"/>
              <p:nvPr/>
            </p:nvSpPr>
            <p:spPr>
              <a:xfrm>
                <a:off x="1894301" y="12552942"/>
                <a:ext cx="3429251"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其他</a:t>
                </a:r>
                <a:r>
                  <a:rPr kumimoji="0" lang="en-US" altLang="zh-CN" sz="3200" b="1" i="0" u="none" strike="noStrike" cap="none" spc="0" normalizeH="0" baseline="0" dirty="0" err="1">
                    <a:ln>
                      <a:noFill/>
                    </a:ln>
                    <a:solidFill>
                      <a:schemeClr val="bg1"/>
                    </a:solidFill>
                    <a:effectLst/>
                    <a:uFillTx/>
                    <a:latin typeface="+mn-lt"/>
                    <a:ea typeface="+mn-ea"/>
                    <a:cs typeface="+mn-cs"/>
                    <a:sym typeface="Helvetica Light"/>
                  </a:rPr>
                  <a:t>ip</a:t>
                </a:r>
                <a:r>
                  <a:rPr kumimoji="0" lang="zh-CN" altLang="en-US" sz="3200" b="1" i="0" u="none" strike="noStrike" cap="none" spc="0" normalizeH="0" baseline="0" dirty="0">
                    <a:ln>
                      <a:noFill/>
                    </a:ln>
                    <a:solidFill>
                      <a:schemeClr val="bg1"/>
                    </a:solidFill>
                    <a:effectLst/>
                    <a:uFillTx/>
                    <a:latin typeface="+mn-lt"/>
                    <a:ea typeface="+mn-ea"/>
                    <a:cs typeface="+mn-cs"/>
                    <a:sym typeface="Helvetica Light"/>
                  </a:rPr>
                  <a:t>衍生形式</a:t>
                </a:r>
              </a:p>
            </p:txBody>
          </p:sp>
        </p:grpSp>
        <p:cxnSp>
          <p:nvCxnSpPr>
            <p:cNvPr id="190" name="直接连接符 189"/>
            <p:cNvCxnSpPr/>
            <p:nvPr/>
          </p:nvCxnSpPr>
          <p:spPr>
            <a:xfrm>
              <a:off x="11759956" y="11248380"/>
              <a:ext cx="0" cy="2088000"/>
            </a:xfrm>
            <a:prstGeom prst="line">
              <a:avLst/>
            </a:prstGeom>
            <a:noFill/>
            <a:ln w="50800" cap="flat">
              <a:solidFill>
                <a:srgbClr val="DE6365"/>
              </a:solidFill>
              <a:prstDash val="dash"/>
              <a:miter lim="400000"/>
            </a:ln>
          </p:spPr>
          <p:style>
            <a:lnRef idx="0">
              <a:scrgbClr r="0" g="0" b="0"/>
            </a:lnRef>
            <a:fillRef idx="0">
              <a:scrgbClr r="0" g="0" b="0"/>
            </a:fillRef>
            <a:effectRef idx="0">
              <a:scrgbClr r="0" g="0" b="0"/>
            </a:effectRef>
            <a:fontRef idx="none"/>
          </p:style>
        </p:cxnSp>
        <p:cxnSp>
          <p:nvCxnSpPr>
            <p:cNvPr id="191" name="直接连接符 190"/>
            <p:cNvCxnSpPr/>
            <p:nvPr/>
          </p:nvCxnSpPr>
          <p:spPr>
            <a:xfrm>
              <a:off x="16521143" y="11181096"/>
              <a:ext cx="0" cy="2088000"/>
            </a:xfrm>
            <a:prstGeom prst="line">
              <a:avLst/>
            </a:prstGeom>
            <a:noFill/>
            <a:ln w="50800" cap="flat">
              <a:solidFill>
                <a:srgbClr val="DE6365"/>
              </a:solidFill>
              <a:prstDash val="dash"/>
              <a:miter lim="400000"/>
            </a:ln>
          </p:spPr>
          <p:style>
            <a:lnRef idx="0">
              <a:scrgbClr r="0" g="0" b="0"/>
            </a:lnRef>
            <a:fillRef idx="0">
              <a:scrgbClr r="0" g="0" b="0"/>
            </a:fillRef>
            <a:effectRef idx="0">
              <a:scrgbClr r="0" g="0" b="0"/>
            </a:effectRef>
            <a:fontRef idx="none"/>
          </p:style>
        </p:cxnSp>
        <p:sp>
          <p:nvSpPr>
            <p:cNvPr id="197" name="矩形 196"/>
            <p:cNvSpPr/>
            <p:nvPr/>
          </p:nvSpPr>
          <p:spPr>
            <a:xfrm>
              <a:off x="9932276" y="12671933"/>
              <a:ext cx="1796149" cy="595035"/>
            </a:xfrm>
            <a:prstGeom prst="rect">
              <a:avLst/>
            </a:prstGeom>
            <a:blipFill rotWithShape="1">
              <a:blip r:embed="rId71"/>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FFFFFF"/>
                  </a:solidFill>
                  <a:effectLst/>
                  <a:uFillTx/>
                  <a:latin typeface="+mn-lt"/>
                  <a:ea typeface="+mn-ea"/>
                  <a:cs typeface="+mn-cs"/>
                  <a:sym typeface="Helvetica Light"/>
                </a:rPr>
                <a:t>内容供应</a:t>
              </a:r>
            </a:p>
          </p:txBody>
        </p:sp>
        <p:sp>
          <p:nvSpPr>
            <p:cNvPr id="198" name="矩形 197"/>
            <p:cNvSpPr/>
            <p:nvPr/>
          </p:nvSpPr>
          <p:spPr>
            <a:xfrm>
              <a:off x="14724996" y="12692316"/>
              <a:ext cx="1796149" cy="595035"/>
            </a:xfrm>
            <a:prstGeom prst="rect">
              <a:avLst/>
            </a:prstGeom>
            <a:blipFill rotWithShape="1">
              <a:blip r:embed="rId71"/>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FFFFFF"/>
                  </a:solidFill>
                  <a:effectLst/>
                  <a:uFillTx/>
                  <a:latin typeface="+mn-lt"/>
                  <a:ea typeface="+mn-ea"/>
                  <a:cs typeface="+mn-cs"/>
                  <a:sym typeface="Helvetica Light"/>
                </a:rPr>
                <a:t>营销</a:t>
              </a:r>
            </a:p>
          </p:txBody>
        </p:sp>
        <p:sp>
          <p:nvSpPr>
            <p:cNvPr id="199" name="矩形 198"/>
            <p:cNvSpPr/>
            <p:nvPr/>
          </p:nvSpPr>
          <p:spPr>
            <a:xfrm>
              <a:off x="19865196" y="12692316"/>
              <a:ext cx="1796149" cy="595035"/>
            </a:xfrm>
            <a:prstGeom prst="rect">
              <a:avLst/>
            </a:prstGeom>
            <a:blipFill rotWithShape="1">
              <a:blip r:embed="rId71"/>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3200" b="1" i="0" u="none" strike="noStrike" cap="none" spc="0" normalizeH="0" baseline="0" dirty="0">
                  <a:ln>
                    <a:noFill/>
                  </a:ln>
                  <a:solidFill>
                    <a:srgbClr val="FFFFFF"/>
                  </a:solidFill>
                  <a:effectLst/>
                  <a:uFillTx/>
                  <a:latin typeface="+mn-lt"/>
                  <a:ea typeface="+mn-ea"/>
                  <a:cs typeface="+mn-cs"/>
                  <a:sym typeface="Helvetica Light"/>
                </a:rPr>
                <a:t>销售</a:t>
              </a:r>
            </a:p>
          </p:txBody>
        </p:sp>
      </p:grpSp>
      <p:pic>
        <p:nvPicPr>
          <p:cNvPr id="210" name="图片 209"/>
          <p:cNvPicPr>
            <a:picLocks noChangeAspect="1"/>
          </p:cNvPicPr>
          <p:nvPr/>
        </p:nvPicPr>
        <p:blipFill>
          <a:blip r:embed="rId72"/>
          <a:stretch>
            <a:fillRect/>
          </a:stretch>
        </p:blipFill>
        <p:spPr>
          <a:xfrm>
            <a:off x="5415164" y="11334532"/>
            <a:ext cx="1046298" cy="688122"/>
          </a:xfrm>
          <a:prstGeom prst="rect">
            <a:avLst/>
          </a:prstGeom>
        </p:spPr>
      </p:pic>
      <p:pic>
        <p:nvPicPr>
          <p:cNvPr id="211" name="图片 210"/>
          <p:cNvPicPr>
            <a:picLocks noChangeAspect="1"/>
          </p:cNvPicPr>
          <p:nvPr/>
        </p:nvPicPr>
        <p:blipFill>
          <a:blip r:embed="rId73"/>
          <a:stretch>
            <a:fillRect/>
          </a:stretch>
        </p:blipFill>
        <p:spPr>
          <a:xfrm>
            <a:off x="6578711" y="11357327"/>
            <a:ext cx="616744" cy="559372"/>
          </a:xfrm>
          <a:prstGeom prst="rect">
            <a:avLst/>
          </a:prstGeom>
        </p:spPr>
      </p:pic>
      <p:pic>
        <p:nvPicPr>
          <p:cNvPr id="212" name="图片 211"/>
          <p:cNvPicPr>
            <a:picLocks noChangeAspect="1"/>
          </p:cNvPicPr>
          <p:nvPr/>
        </p:nvPicPr>
        <p:blipFill>
          <a:blip r:embed="rId74"/>
          <a:stretch>
            <a:fillRect/>
          </a:stretch>
        </p:blipFill>
        <p:spPr>
          <a:xfrm>
            <a:off x="7312880" y="11346572"/>
            <a:ext cx="1287706" cy="728944"/>
          </a:xfrm>
          <a:prstGeom prst="rect">
            <a:avLst/>
          </a:prstGeom>
        </p:spPr>
      </p:pic>
      <p:pic>
        <p:nvPicPr>
          <p:cNvPr id="7" name="图片 6"/>
          <p:cNvPicPr>
            <a:picLocks noChangeAspect="1"/>
          </p:cNvPicPr>
          <p:nvPr/>
        </p:nvPicPr>
        <p:blipFill>
          <a:blip r:embed="rId75"/>
          <a:stretch>
            <a:fillRect/>
          </a:stretch>
        </p:blipFill>
        <p:spPr>
          <a:xfrm>
            <a:off x="5375220" y="12123860"/>
            <a:ext cx="516905" cy="1024117"/>
          </a:xfrm>
          <a:prstGeom prst="rect">
            <a:avLst/>
          </a:prstGeom>
        </p:spPr>
      </p:pic>
      <p:pic>
        <p:nvPicPr>
          <p:cNvPr id="8" name="图片 7"/>
          <p:cNvPicPr>
            <a:picLocks noChangeAspect="1"/>
          </p:cNvPicPr>
          <p:nvPr/>
        </p:nvPicPr>
        <p:blipFill>
          <a:blip r:embed="rId76"/>
          <a:stretch>
            <a:fillRect/>
          </a:stretch>
        </p:blipFill>
        <p:spPr>
          <a:xfrm>
            <a:off x="6055821" y="12124357"/>
            <a:ext cx="990600" cy="438150"/>
          </a:xfrm>
          <a:prstGeom prst="rect">
            <a:avLst/>
          </a:prstGeom>
        </p:spPr>
      </p:pic>
      <p:pic>
        <p:nvPicPr>
          <p:cNvPr id="9" name="图片 8"/>
          <p:cNvPicPr>
            <a:picLocks noChangeAspect="1"/>
          </p:cNvPicPr>
          <p:nvPr/>
        </p:nvPicPr>
        <p:blipFill>
          <a:blip r:embed="rId77"/>
          <a:stretch>
            <a:fillRect/>
          </a:stretch>
        </p:blipFill>
        <p:spPr>
          <a:xfrm>
            <a:off x="7168844" y="12159668"/>
            <a:ext cx="778651" cy="770047"/>
          </a:xfrm>
          <a:prstGeom prst="rect">
            <a:avLst/>
          </a:prstGeom>
        </p:spPr>
      </p:pic>
      <p:pic>
        <p:nvPicPr>
          <p:cNvPr id="213" name="图片 212"/>
          <p:cNvPicPr>
            <a:picLocks noChangeAspect="1"/>
          </p:cNvPicPr>
          <p:nvPr/>
        </p:nvPicPr>
        <p:blipFill>
          <a:blip r:embed="rId78"/>
          <a:stretch>
            <a:fillRect/>
          </a:stretch>
        </p:blipFill>
        <p:spPr>
          <a:xfrm>
            <a:off x="8706804" y="11381077"/>
            <a:ext cx="1202147" cy="476554"/>
          </a:xfrm>
          <a:prstGeom prst="rect">
            <a:avLst/>
          </a:prstGeom>
        </p:spPr>
      </p:pic>
      <p:pic>
        <p:nvPicPr>
          <p:cNvPr id="214" name="图片 213"/>
          <p:cNvPicPr>
            <a:picLocks noChangeAspect="1"/>
          </p:cNvPicPr>
          <p:nvPr/>
        </p:nvPicPr>
        <p:blipFill>
          <a:blip r:embed="rId79"/>
          <a:stretch>
            <a:fillRect/>
          </a:stretch>
        </p:blipFill>
        <p:spPr>
          <a:xfrm>
            <a:off x="10005804" y="11376880"/>
            <a:ext cx="1169193" cy="551754"/>
          </a:xfrm>
          <a:prstGeom prst="rect">
            <a:avLst/>
          </a:prstGeom>
        </p:spPr>
      </p:pic>
      <p:pic>
        <p:nvPicPr>
          <p:cNvPr id="10" name="图片 9"/>
          <p:cNvPicPr>
            <a:picLocks noChangeAspect="1"/>
          </p:cNvPicPr>
          <p:nvPr/>
        </p:nvPicPr>
        <p:blipFill>
          <a:blip r:embed="rId80"/>
          <a:stretch>
            <a:fillRect/>
          </a:stretch>
        </p:blipFill>
        <p:spPr>
          <a:xfrm>
            <a:off x="6067293" y="12711111"/>
            <a:ext cx="1085850" cy="476250"/>
          </a:xfrm>
          <a:prstGeom prst="rect">
            <a:avLst/>
          </a:prstGeom>
        </p:spPr>
      </p:pic>
      <p:pic>
        <p:nvPicPr>
          <p:cNvPr id="11" name="图片 10"/>
          <p:cNvPicPr>
            <a:picLocks noChangeAspect="1"/>
          </p:cNvPicPr>
          <p:nvPr/>
        </p:nvPicPr>
        <p:blipFill>
          <a:blip r:embed="rId81"/>
          <a:stretch>
            <a:fillRect/>
          </a:stretch>
        </p:blipFill>
        <p:spPr>
          <a:xfrm>
            <a:off x="8068397" y="12209755"/>
            <a:ext cx="1304925" cy="552450"/>
          </a:xfrm>
          <a:prstGeom prst="rect">
            <a:avLst/>
          </a:prstGeom>
        </p:spPr>
      </p:pic>
      <p:pic>
        <p:nvPicPr>
          <p:cNvPr id="12" name="图片 11"/>
          <p:cNvPicPr>
            <a:picLocks noChangeAspect="1"/>
          </p:cNvPicPr>
          <p:nvPr/>
        </p:nvPicPr>
        <p:blipFill>
          <a:blip r:embed="rId82"/>
          <a:stretch>
            <a:fillRect/>
          </a:stretch>
        </p:blipFill>
        <p:spPr>
          <a:xfrm>
            <a:off x="9564834" y="12042990"/>
            <a:ext cx="902532" cy="501702"/>
          </a:xfrm>
          <a:prstGeom prst="rect">
            <a:avLst/>
          </a:prstGeom>
        </p:spPr>
      </p:pic>
      <p:pic>
        <p:nvPicPr>
          <p:cNvPr id="215" name="图片 214"/>
          <p:cNvPicPr>
            <a:picLocks noChangeAspect="1"/>
          </p:cNvPicPr>
          <p:nvPr/>
        </p:nvPicPr>
        <p:blipFill>
          <a:blip r:embed="rId83"/>
          <a:stretch>
            <a:fillRect/>
          </a:stretch>
        </p:blipFill>
        <p:spPr>
          <a:xfrm>
            <a:off x="10600561" y="12077507"/>
            <a:ext cx="1007361" cy="337899"/>
          </a:xfrm>
          <a:prstGeom prst="rect">
            <a:avLst/>
          </a:prstGeom>
        </p:spPr>
      </p:pic>
      <p:pic>
        <p:nvPicPr>
          <p:cNvPr id="13" name="图片 12"/>
          <p:cNvPicPr>
            <a:picLocks noChangeAspect="1"/>
          </p:cNvPicPr>
          <p:nvPr/>
        </p:nvPicPr>
        <p:blipFill>
          <a:blip r:embed="rId84"/>
          <a:stretch>
            <a:fillRect/>
          </a:stretch>
        </p:blipFill>
        <p:spPr>
          <a:xfrm>
            <a:off x="11964852" y="11390819"/>
            <a:ext cx="1085850" cy="523875"/>
          </a:xfrm>
          <a:prstGeom prst="rect">
            <a:avLst/>
          </a:prstGeom>
        </p:spPr>
      </p:pic>
      <p:pic>
        <p:nvPicPr>
          <p:cNvPr id="14" name="图片 13"/>
          <p:cNvPicPr>
            <a:picLocks noChangeAspect="1"/>
          </p:cNvPicPr>
          <p:nvPr/>
        </p:nvPicPr>
        <p:blipFill>
          <a:blip r:embed="rId85"/>
          <a:stretch>
            <a:fillRect/>
          </a:stretch>
        </p:blipFill>
        <p:spPr>
          <a:xfrm>
            <a:off x="13172122" y="11428854"/>
            <a:ext cx="1200150" cy="381000"/>
          </a:xfrm>
          <a:prstGeom prst="rect">
            <a:avLst/>
          </a:prstGeom>
        </p:spPr>
      </p:pic>
      <p:pic>
        <p:nvPicPr>
          <p:cNvPr id="15" name="图片 14"/>
          <p:cNvPicPr>
            <a:picLocks noChangeAspect="1"/>
          </p:cNvPicPr>
          <p:nvPr/>
        </p:nvPicPr>
        <p:blipFill>
          <a:blip r:embed="rId86"/>
          <a:stretch>
            <a:fillRect/>
          </a:stretch>
        </p:blipFill>
        <p:spPr>
          <a:xfrm>
            <a:off x="14493692" y="11443001"/>
            <a:ext cx="1047750" cy="476250"/>
          </a:xfrm>
          <a:prstGeom prst="rect">
            <a:avLst/>
          </a:prstGeom>
        </p:spPr>
      </p:pic>
      <p:pic>
        <p:nvPicPr>
          <p:cNvPr id="18" name="图片 17"/>
          <p:cNvPicPr>
            <a:picLocks noChangeAspect="1"/>
          </p:cNvPicPr>
          <p:nvPr/>
        </p:nvPicPr>
        <p:blipFill>
          <a:blip r:embed="rId87"/>
          <a:stretch>
            <a:fillRect/>
          </a:stretch>
        </p:blipFill>
        <p:spPr>
          <a:xfrm>
            <a:off x="11950737" y="12048510"/>
            <a:ext cx="1171575" cy="466725"/>
          </a:xfrm>
          <a:prstGeom prst="rect">
            <a:avLst/>
          </a:prstGeom>
        </p:spPr>
      </p:pic>
      <p:pic>
        <p:nvPicPr>
          <p:cNvPr id="20" name="图片 19"/>
          <p:cNvPicPr>
            <a:picLocks noChangeAspect="1"/>
          </p:cNvPicPr>
          <p:nvPr/>
        </p:nvPicPr>
        <p:blipFill>
          <a:blip r:embed="rId88"/>
          <a:stretch>
            <a:fillRect/>
          </a:stretch>
        </p:blipFill>
        <p:spPr>
          <a:xfrm>
            <a:off x="13222275" y="12042990"/>
            <a:ext cx="828675" cy="352425"/>
          </a:xfrm>
          <a:prstGeom prst="rect">
            <a:avLst/>
          </a:prstGeom>
        </p:spPr>
      </p:pic>
      <p:pic>
        <p:nvPicPr>
          <p:cNvPr id="21" name="图片 20"/>
          <p:cNvPicPr>
            <a:picLocks noChangeAspect="1"/>
          </p:cNvPicPr>
          <p:nvPr/>
        </p:nvPicPr>
        <p:blipFill>
          <a:blip r:embed="rId89"/>
          <a:stretch>
            <a:fillRect/>
          </a:stretch>
        </p:blipFill>
        <p:spPr>
          <a:xfrm>
            <a:off x="14179817" y="12022654"/>
            <a:ext cx="587475" cy="559829"/>
          </a:xfrm>
          <a:prstGeom prst="rect">
            <a:avLst/>
          </a:prstGeom>
        </p:spPr>
      </p:pic>
      <p:pic>
        <p:nvPicPr>
          <p:cNvPr id="22" name="图片 21"/>
          <p:cNvPicPr>
            <a:picLocks noChangeAspect="1"/>
          </p:cNvPicPr>
          <p:nvPr/>
        </p:nvPicPr>
        <p:blipFill>
          <a:blip r:embed="rId90"/>
          <a:stretch>
            <a:fillRect/>
          </a:stretch>
        </p:blipFill>
        <p:spPr>
          <a:xfrm>
            <a:off x="11937517" y="12649051"/>
            <a:ext cx="1704975" cy="400050"/>
          </a:xfrm>
          <a:prstGeom prst="rect">
            <a:avLst/>
          </a:prstGeom>
        </p:spPr>
      </p:pic>
      <p:pic>
        <p:nvPicPr>
          <p:cNvPr id="216" name="图片 215"/>
          <p:cNvPicPr>
            <a:picLocks noChangeAspect="1"/>
          </p:cNvPicPr>
          <p:nvPr/>
        </p:nvPicPr>
        <p:blipFill>
          <a:blip r:embed="rId17"/>
          <a:stretch>
            <a:fillRect/>
          </a:stretch>
        </p:blipFill>
        <p:spPr>
          <a:xfrm>
            <a:off x="13704693" y="12603926"/>
            <a:ext cx="842827" cy="535211"/>
          </a:xfrm>
          <a:prstGeom prst="rect">
            <a:avLst/>
          </a:prstGeom>
        </p:spPr>
      </p:pic>
      <p:pic>
        <p:nvPicPr>
          <p:cNvPr id="217" name="图片 216"/>
          <p:cNvPicPr>
            <a:picLocks noChangeAspect="1"/>
          </p:cNvPicPr>
          <p:nvPr/>
        </p:nvPicPr>
        <p:blipFill>
          <a:blip r:embed="rId91"/>
          <a:stretch>
            <a:fillRect/>
          </a:stretch>
        </p:blipFill>
        <p:spPr>
          <a:xfrm>
            <a:off x="16725350" y="11323862"/>
            <a:ext cx="1289748" cy="485992"/>
          </a:xfrm>
          <a:prstGeom prst="rect">
            <a:avLst/>
          </a:prstGeom>
        </p:spPr>
      </p:pic>
      <p:pic>
        <p:nvPicPr>
          <p:cNvPr id="218" name="图片 217"/>
          <p:cNvPicPr>
            <a:picLocks noChangeAspect="1"/>
          </p:cNvPicPr>
          <p:nvPr/>
        </p:nvPicPr>
        <p:blipFill>
          <a:blip r:embed="rId92"/>
          <a:stretch>
            <a:fillRect/>
          </a:stretch>
        </p:blipFill>
        <p:spPr>
          <a:xfrm>
            <a:off x="16774451" y="11916699"/>
            <a:ext cx="1104412" cy="452502"/>
          </a:xfrm>
          <a:prstGeom prst="rect">
            <a:avLst/>
          </a:prstGeom>
        </p:spPr>
      </p:pic>
      <p:pic>
        <p:nvPicPr>
          <p:cNvPr id="219" name="图片 218"/>
          <p:cNvPicPr>
            <a:picLocks noChangeAspect="1"/>
          </p:cNvPicPr>
          <p:nvPr/>
        </p:nvPicPr>
        <p:blipFill>
          <a:blip r:embed="rId93"/>
          <a:stretch>
            <a:fillRect/>
          </a:stretch>
        </p:blipFill>
        <p:spPr>
          <a:xfrm>
            <a:off x="16815796" y="12476046"/>
            <a:ext cx="1073342" cy="443337"/>
          </a:xfrm>
          <a:prstGeom prst="rect">
            <a:avLst/>
          </a:prstGeom>
        </p:spPr>
      </p:pic>
      <p:pic>
        <p:nvPicPr>
          <p:cNvPr id="220" name="图片 219"/>
          <p:cNvPicPr>
            <a:picLocks noChangeAspect="1"/>
          </p:cNvPicPr>
          <p:nvPr/>
        </p:nvPicPr>
        <p:blipFill>
          <a:blip r:embed="rId94"/>
          <a:stretch>
            <a:fillRect/>
          </a:stretch>
        </p:blipFill>
        <p:spPr>
          <a:xfrm>
            <a:off x="18115149" y="11387583"/>
            <a:ext cx="1483648" cy="574315"/>
          </a:xfrm>
          <a:prstGeom prst="rect">
            <a:avLst/>
          </a:prstGeom>
        </p:spPr>
      </p:pic>
      <p:pic>
        <p:nvPicPr>
          <p:cNvPr id="221" name="图片 220"/>
          <p:cNvPicPr>
            <a:picLocks noChangeAspect="1"/>
          </p:cNvPicPr>
          <p:nvPr/>
        </p:nvPicPr>
        <p:blipFill>
          <a:blip r:embed="rId95"/>
          <a:stretch>
            <a:fillRect/>
          </a:stretch>
        </p:blipFill>
        <p:spPr>
          <a:xfrm>
            <a:off x="19733553" y="11383979"/>
            <a:ext cx="1672480" cy="490728"/>
          </a:xfrm>
          <a:prstGeom prst="rect">
            <a:avLst/>
          </a:prstGeom>
        </p:spPr>
      </p:pic>
      <p:pic>
        <p:nvPicPr>
          <p:cNvPr id="222" name="图片 221"/>
          <p:cNvPicPr>
            <a:picLocks noChangeAspect="1"/>
          </p:cNvPicPr>
          <p:nvPr/>
        </p:nvPicPr>
        <p:blipFill>
          <a:blip r:embed="rId96"/>
          <a:stretch>
            <a:fillRect/>
          </a:stretch>
        </p:blipFill>
        <p:spPr>
          <a:xfrm>
            <a:off x="19785871" y="12067625"/>
            <a:ext cx="624343" cy="484565"/>
          </a:xfrm>
          <a:prstGeom prst="rect">
            <a:avLst/>
          </a:prstGeom>
        </p:spPr>
      </p:pic>
      <p:pic>
        <p:nvPicPr>
          <p:cNvPr id="223" name="图片 222"/>
          <p:cNvPicPr>
            <a:picLocks noChangeAspect="1"/>
          </p:cNvPicPr>
          <p:nvPr/>
        </p:nvPicPr>
        <p:blipFill>
          <a:blip r:embed="rId97"/>
          <a:stretch>
            <a:fillRect/>
          </a:stretch>
        </p:blipFill>
        <p:spPr>
          <a:xfrm>
            <a:off x="20598217" y="12047141"/>
            <a:ext cx="749079" cy="473376"/>
          </a:xfrm>
          <a:prstGeom prst="rect">
            <a:avLst/>
          </a:prstGeom>
        </p:spPr>
      </p:pic>
      <p:pic>
        <p:nvPicPr>
          <p:cNvPr id="224" name="图片 223"/>
          <p:cNvPicPr>
            <a:picLocks noChangeAspect="1"/>
          </p:cNvPicPr>
          <p:nvPr/>
        </p:nvPicPr>
        <p:blipFill>
          <a:blip r:embed="rId98"/>
          <a:stretch>
            <a:fillRect/>
          </a:stretch>
        </p:blipFill>
        <p:spPr>
          <a:xfrm>
            <a:off x="18161043" y="12735824"/>
            <a:ext cx="1000498" cy="519996"/>
          </a:xfrm>
          <a:prstGeom prst="rect">
            <a:avLst/>
          </a:prstGeom>
        </p:spPr>
      </p:pic>
      <p:pic>
        <p:nvPicPr>
          <p:cNvPr id="225" name="图片 224"/>
          <p:cNvPicPr>
            <a:picLocks noChangeAspect="1"/>
          </p:cNvPicPr>
          <p:nvPr/>
        </p:nvPicPr>
        <p:blipFill>
          <a:blip r:embed="rId99"/>
          <a:stretch>
            <a:fillRect/>
          </a:stretch>
        </p:blipFill>
        <p:spPr>
          <a:xfrm>
            <a:off x="18132170" y="12115690"/>
            <a:ext cx="1437829" cy="471608"/>
          </a:xfrm>
          <a:prstGeom prst="rect">
            <a:avLst/>
          </a:prstGeom>
        </p:spPr>
      </p:pic>
      <p:pic>
        <p:nvPicPr>
          <p:cNvPr id="23" name="图片 22"/>
          <p:cNvPicPr>
            <a:picLocks noChangeAspect="1"/>
          </p:cNvPicPr>
          <p:nvPr/>
        </p:nvPicPr>
        <p:blipFill>
          <a:blip r:embed="rId100" cstate="print">
            <a:extLst>
              <a:ext uri="{28A0092B-C50C-407E-A947-70E740481C1C}">
                <a14:useLocalDpi xmlns:a14="http://schemas.microsoft.com/office/drawing/2010/main" val="0"/>
              </a:ext>
            </a:extLst>
          </a:blip>
          <a:stretch>
            <a:fillRect/>
          </a:stretch>
        </p:blipFill>
        <p:spPr>
          <a:xfrm>
            <a:off x="11708891" y="6766560"/>
            <a:ext cx="966218" cy="182880"/>
          </a:xfrm>
          <a:prstGeom prst="rect">
            <a:avLst/>
          </a:prstGeom>
        </p:spPr>
      </p:pic>
      <p:pic>
        <p:nvPicPr>
          <p:cNvPr id="24" name="图片 23"/>
          <p:cNvPicPr>
            <a:picLocks noChangeAspect="1"/>
          </p:cNvPicPr>
          <p:nvPr/>
        </p:nvPicPr>
        <p:blipFill>
          <a:blip r:embed="rId101" cstate="print">
            <a:extLst>
              <a:ext uri="{28A0092B-C50C-407E-A947-70E740481C1C}">
                <a14:useLocalDpi xmlns:a14="http://schemas.microsoft.com/office/drawing/2010/main" val="0"/>
              </a:ext>
            </a:extLst>
          </a:blip>
          <a:stretch>
            <a:fillRect/>
          </a:stretch>
        </p:blipFill>
        <p:spPr>
          <a:xfrm>
            <a:off x="13992855" y="7749483"/>
            <a:ext cx="2234552" cy="678851"/>
          </a:xfrm>
          <a:prstGeom prst="rect">
            <a:avLst/>
          </a:prstGeom>
        </p:spPr>
      </p:pic>
      <p:pic>
        <p:nvPicPr>
          <p:cNvPr id="26" name="图片 25"/>
          <p:cNvPicPr>
            <a:picLocks noChangeAspect="1"/>
          </p:cNvPicPr>
          <p:nvPr/>
        </p:nvPicPr>
        <p:blipFill>
          <a:blip r:embed="rId102">
            <a:extLst>
              <a:ext uri="{28A0092B-C50C-407E-A947-70E740481C1C}">
                <a14:useLocalDpi xmlns:a14="http://schemas.microsoft.com/office/drawing/2010/main" val="0"/>
              </a:ext>
            </a:extLst>
          </a:blip>
          <a:stretch>
            <a:fillRect/>
          </a:stretch>
        </p:blipFill>
        <p:spPr>
          <a:xfrm>
            <a:off x="14050950" y="8713456"/>
            <a:ext cx="2191558" cy="414806"/>
          </a:xfrm>
          <a:prstGeom prst="rect">
            <a:avLst/>
          </a:prstGeom>
        </p:spPr>
      </p:pic>
      <p:pic>
        <p:nvPicPr>
          <p:cNvPr id="27" name="图片 26"/>
          <p:cNvPicPr>
            <a:picLocks noChangeAspect="1"/>
          </p:cNvPicPr>
          <p:nvPr/>
        </p:nvPicPr>
        <p:blipFill>
          <a:blip r:embed="rId103" cstate="print">
            <a:extLst>
              <a:ext uri="{28A0092B-C50C-407E-A947-70E740481C1C}">
                <a14:useLocalDpi xmlns:a14="http://schemas.microsoft.com/office/drawing/2010/main" val="0"/>
              </a:ext>
            </a:extLst>
          </a:blip>
          <a:stretch>
            <a:fillRect/>
          </a:stretch>
        </p:blipFill>
        <p:spPr>
          <a:xfrm>
            <a:off x="14025876" y="9355085"/>
            <a:ext cx="2092876" cy="1011874"/>
          </a:xfrm>
          <a:prstGeom prst="rect">
            <a:avLst/>
          </a:prstGeom>
        </p:spPr>
      </p:pic>
    </p:spTree>
    <p:extLst>
      <p:ext uri="{BB962C8B-B14F-4D97-AF65-F5344CB8AC3E}">
        <p14:creationId xmlns:p14="http://schemas.microsoft.com/office/powerpoint/2010/main" val="150058553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701915" y="5850890"/>
            <a:ext cx="7687945" cy="11785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6600" b="1"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Light"/>
              </a:rPr>
              <a:t>二 产品分析</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核心业务逻辑分析</a:t>
            </a:r>
          </a:p>
        </p:txBody>
      </p:sp>
      <p:sp>
        <p:nvSpPr>
          <p:cNvPr id="3" name="文本框 2"/>
          <p:cNvSpPr txBox="1"/>
          <p:nvPr/>
        </p:nvSpPr>
        <p:spPr>
          <a:xfrm>
            <a:off x="1172210" y="2361324"/>
            <a:ext cx="20169505" cy="5588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Light"/>
              </a:rPr>
              <a:t>时光网：是一家以影视资讯分享为核心业务，以电影票和影视周边商品出售为主营业务的，影视内容和商品输出平台。</a:t>
            </a:r>
          </a:p>
        </p:txBody>
      </p:sp>
      <p:grpSp>
        <p:nvGrpSpPr>
          <p:cNvPr id="37" name="组合 36"/>
          <p:cNvGrpSpPr/>
          <p:nvPr/>
        </p:nvGrpSpPr>
        <p:grpSpPr>
          <a:xfrm flipH="1">
            <a:off x="4406265" y="4813935"/>
            <a:ext cx="15555595" cy="5202555"/>
            <a:chOff x="6940" y="7581"/>
            <a:chExt cx="24497" cy="8193"/>
          </a:xfrm>
        </p:grpSpPr>
        <p:cxnSp>
          <p:nvCxnSpPr>
            <p:cNvPr id="50" name="肘形连接符 49"/>
            <p:cNvCxnSpPr/>
            <p:nvPr/>
          </p:nvCxnSpPr>
          <p:spPr>
            <a:xfrm rot="16200000">
              <a:off x="14967" y="7316"/>
              <a:ext cx="1643" cy="13974"/>
            </a:xfrm>
            <a:prstGeom prst="bentConnector3">
              <a:avLst>
                <a:gd name="adj1" fmla="val -21911"/>
              </a:avLst>
            </a:prstGeom>
            <a:noFill/>
            <a:ln w="25400" cap="flat">
              <a:solidFill>
                <a:schemeClr val="bg1"/>
              </a:solidFill>
              <a:prstDash val="solid"/>
              <a:miter lim="400000"/>
              <a:tailEnd type="arrow"/>
            </a:ln>
          </p:spPr>
          <p:style>
            <a:lnRef idx="0">
              <a:scrgbClr r="0" g="0" b="0"/>
            </a:lnRef>
            <a:fillRef idx="0">
              <a:scrgbClr r="0" g="0" b="0"/>
            </a:fillRef>
            <a:effectRef idx="0">
              <a:scrgbClr r="0" g="0" b="0"/>
            </a:effectRef>
            <a:fontRef idx="none"/>
          </p:style>
        </p:cxnSp>
        <p:sp>
          <p:nvSpPr>
            <p:cNvPr id="53" name="五边形 52"/>
            <p:cNvSpPr/>
            <p:nvPr/>
          </p:nvSpPr>
          <p:spPr>
            <a:xfrm>
              <a:off x="6940" y="14346"/>
              <a:ext cx="3723" cy="428"/>
            </a:xfrm>
            <a:prstGeom prst="homePlate">
              <a:avLst>
                <a:gd name="adj" fmla="val 0"/>
              </a:avLst>
            </a:prstGeom>
            <a:solidFill>
              <a:srgbClr val="222A3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charset="-122"/>
                <a:ea typeface="微软雅黑" panose="020B0503020204020204" charset="-122"/>
              </a:endParaRPr>
            </a:p>
          </p:txBody>
        </p:sp>
        <p:grpSp>
          <p:nvGrpSpPr>
            <p:cNvPr id="4" name="组合 3"/>
            <p:cNvGrpSpPr/>
            <p:nvPr/>
          </p:nvGrpSpPr>
          <p:grpSpPr>
            <a:xfrm>
              <a:off x="23288" y="7749"/>
              <a:ext cx="4419" cy="7271"/>
              <a:chOff x="5195" y="5848"/>
              <a:chExt cx="4419" cy="7271"/>
            </a:xfrm>
          </p:grpSpPr>
          <p:sp>
            <p:nvSpPr>
              <p:cNvPr id="5" name="文本框 4"/>
              <p:cNvSpPr txBox="1"/>
              <p:nvPr/>
            </p:nvSpPr>
            <p:spPr>
              <a:xfrm>
                <a:off x="6222" y="9130"/>
                <a:ext cx="3392" cy="6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Light"/>
                  </a:rPr>
                  <a:t>影讯</a:t>
                </a:r>
              </a:p>
            </p:txBody>
          </p:sp>
          <p:sp>
            <p:nvSpPr>
              <p:cNvPr id="9" name="文本框 8"/>
              <p:cNvSpPr txBox="1"/>
              <p:nvPr/>
            </p:nvSpPr>
            <p:spPr>
              <a:xfrm>
                <a:off x="5195" y="12445"/>
                <a:ext cx="3392" cy="67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Light"/>
                  </a:rPr>
                  <a:t>周边商品</a:t>
                </a:r>
              </a:p>
            </p:txBody>
          </p:sp>
          <p:sp>
            <p:nvSpPr>
              <p:cNvPr id="34" name="文本框 33"/>
              <p:cNvSpPr txBox="1"/>
              <p:nvPr/>
            </p:nvSpPr>
            <p:spPr>
              <a:xfrm>
                <a:off x="5717" y="5848"/>
                <a:ext cx="2348" cy="67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Light"/>
                  </a:rPr>
                  <a:t>电影票</a:t>
                </a:r>
              </a:p>
            </p:txBody>
          </p:sp>
          <p:sp>
            <p:nvSpPr>
              <p:cNvPr id="65" name="文本框 64"/>
              <p:cNvSpPr txBox="1"/>
              <p:nvPr/>
            </p:nvSpPr>
            <p:spPr>
              <a:xfrm>
                <a:off x="6102" y="10111"/>
                <a:ext cx="3392" cy="67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Light"/>
                  </a:rPr>
                  <a:t>行业数据</a:t>
                </a:r>
              </a:p>
            </p:txBody>
          </p:sp>
        </p:grpSp>
        <p:cxnSp>
          <p:nvCxnSpPr>
            <p:cNvPr id="10" name="直接箭头连接符 9"/>
            <p:cNvCxnSpPr/>
            <p:nvPr/>
          </p:nvCxnSpPr>
          <p:spPr>
            <a:xfrm flipV="1">
              <a:off x="11636" y="12027"/>
              <a:ext cx="2393" cy="1"/>
            </a:xfrm>
            <a:prstGeom prst="straightConnector1">
              <a:avLst/>
            </a:prstGeom>
            <a:noFill/>
            <a:ln w="25400" cap="flat">
              <a:solidFill>
                <a:schemeClr val="bg1"/>
              </a:solidFill>
              <a:prstDash val="solid"/>
              <a:miter lim="400000"/>
              <a:tailEnd type="arrow"/>
            </a:ln>
          </p:spPr>
          <p:style>
            <a:lnRef idx="0">
              <a:scrgbClr r="0" g="0" b="0"/>
            </a:lnRef>
            <a:fillRef idx="0">
              <a:scrgbClr r="0" g="0" b="0"/>
            </a:fillRef>
            <a:effectRef idx="0">
              <a:scrgbClr r="0" g="0" b="0"/>
            </a:effectRef>
            <a:fontRef idx="none"/>
          </p:style>
        </p:cxnSp>
        <p:cxnSp>
          <p:nvCxnSpPr>
            <p:cNvPr id="12" name="直接箭头连接符 11"/>
            <p:cNvCxnSpPr/>
            <p:nvPr/>
          </p:nvCxnSpPr>
          <p:spPr>
            <a:xfrm flipV="1">
              <a:off x="11636" y="11690"/>
              <a:ext cx="2393" cy="1"/>
            </a:xfrm>
            <a:prstGeom prst="straightConnector1">
              <a:avLst/>
            </a:prstGeom>
            <a:noFill/>
            <a:ln w="25400" cap="flat">
              <a:solidFill>
                <a:schemeClr val="bg1"/>
              </a:solidFill>
              <a:prstDash val="solid"/>
              <a:miter lim="400000"/>
              <a:headEnd type="arrow"/>
              <a:tailEnd type="none"/>
            </a:ln>
          </p:spPr>
          <p:style>
            <a:lnRef idx="0">
              <a:scrgbClr r="0" g="0" b="0"/>
            </a:lnRef>
            <a:fillRef idx="0">
              <a:scrgbClr r="0" g="0" b="0"/>
            </a:fillRef>
            <a:effectRef idx="0">
              <a:scrgbClr r="0" g="0" b="0"/>
            </a:effectRef>
            <a:fontRef idx="none"/>
          </p:style>
        </p:cxnSp>
        <p:sp>
          <p:nvSpPr>
            <p:cNvPr id="13" name="文本框 12"/>
            <p:cNvSpPr txBox="1"/>
            <p:nvPr/>
          </p:nvSpPr>
          <p:spPr>
            <a:xfrm>
              <a:off x="11115" y="9847"/>
              <a:ext cx="3414" cy="67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Light"/>
                </a:rPr>
                <a:t>影讯</a:t>
              </a:r>
            </a:p>
          </p:txBody>
        </p:sp>
        <p:sp>
          <p:nvSpPr>
            <p:cNvPr id="14" name="文本框 13"/>
            <p:cNvSpPr txBox="1"/>
            <p:nvPr/>
          </p:nvSpPr>
          <p:spPr>
            <a:xfrm>
              <a:off x="11126" y="10423"/>
              <a:ext cx="3392" cy="67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Light"/>
                </a:rPr>
                <a:t>电影票</a:t>
              </a:r>
            </a:p>
          </p:txBody>
        </p:sp>
        <p:sp>
          <p:nvSpPr>
            <p:cNvPr id="15" name="文本框 14"/>
            <p:cNvSpPr txBox="1"/>
            <p:nvPr/>
          </p:nvSpPr>
          <p:spPr>
            <a:xfrm>
              <a:off x="11126" y="11017"/>
              <a:ext cx="3392" cy="67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Light"/>
                </a:rPr>
                <a:t>周边商品</a:t>
              </a:r>
            </a:p>
          </p:txBody>
        </p:sp>
        <p:sp>
          <p:nvSpPr>
            <p:cNvPr id="16" name="文本框 15"/>
            <p:cNvSpPr txBox="1"/>
            <p:nvPr/>
          </p:nvSpPr>
          <p:spPr>
            <a:xfrm>
              <a:off x="13679" y="14617"/>
              <a:ext cx="4951" cy="67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Light"/>
                </a:rPr>
                <a:t>影评</a:t>
              </a:r>
            </a:p>
          </p:txBody>
        </p:sp>
        <p:sp>
          <p:nvSpPr>
            <p:cNvPr id="17" name="五边形 16"/>
            <p:cNvSpPr/>
            <p:nvPr/>
          </p:nvSpPr>
          <p:spPr>
            <a:xfrm>
              <a:off x="6940" y="9298"/>
              <a:ext cx="3723" cy="5063"/>
            </a:xfrm>
            <a:prstGeom prst="homePlate">
              <a:avLst>
                <a:gd name="adj" fmla="val 0"/>
              </a:avLst>
            </a:prstGeom>
            <a:solidFill>
              <a:srgbClr val="41769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charset="-122"/>
                <a:ea typeface="微软雅黑" panose="020B0503020204020204" charset="-122"/>
              </a:endParaRPr>
            </a:p>
          </p:txBody>
        </p:sp>
        <p:sp>
          <p:nvSpPr>
            <p:cNvPr id="18" name="五边形 17"/>
            <p:cNvSpPr/>
            <p:nvPr/>
          </p:nvSpPr>
          <p:spPr>
            <a:xfrm>
              <a:off x="6940" y="12505"/>
              <a:ext cx="3723" cy="1856"/>
            </a:xfrm>
            <a:prstGeom prst="homePlate">
              <a:avLst>
                <a:gd name="adj" fmla="val 0"/>
              </a:avLst>
            </a:prstGeom>
            <a:solidFill>
              <a:srgbClr val="DE636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DE6365"/>
                </a:solidFill>
                <a:latin typeface="微软雅黑" panose="020B0503020204020204" charset="-122"/>
                <a:ea typeface="微软雅黑" panose="020B0503020204020204" charset="-122"/>
              </a:endParaRPr>
            </a:p>
          </p:txBody>
        </p:sp>
        <p:sp>
          <p:nvSpPr>
            <p:cNvPr id="19" name="文本框 18"/>
            <p:cNvSpPr txBox="1"/>
            <p:nvPr/>
          </p:nvSpPr>
          <p:spPr>
            <a:xfrm>
              <a:off x="7298" y="10662"/>
              <a:ext cx="3007" cy="8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Light"/>
                </a:rPr>
                <a:t>普通用户</a:t>
              </a:r>
            </a:p>
          </p:txBody>
        </p:sp>
        <p:sp>
          <p:nvSpPr>
            <p:cNvPr id="20" name="文本框 19"/>
            <p:cNvSpPr txBox="1"/>
            <p:nvPr/>
          </p:nvSpPr>
          <p:spPr>
            <a:xfrm>
              <a:off x="7298" y="12993"/>
              <a:ext cx="3007" cy="88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Light"/>
                </a:rPr>
                <a:t>核心用户</a:t>
              </a:r>
            </a:p>
          </p:txBody>
        </p:sp>
        <p:sp>
          <p:nvSpPr>
            <p:cNvPr id="21" name=" 184"/>
            <p:cNvSpPr/>
            <p:nvPr/>
          </p:nvSpPr>
          <p:spPr>
            <a:xfrm>
              <a:off x="14710" y="10242"/>
              <a:ext cx="2889" cy="2889"/>
            </a:xfrm>
            <a:prstGeom prst="ellipse">
              <a:avLst/>
            </a:prstGeom>
            <a:solidFill>
              <a:srgbClr val="DE6365"/>
            </a:solidFill>
            <a:ln w="381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dirty="0">
                  <a:solidFill>
                    <a:schemeClr val="bg1"/>
                  </a:solidFill>
                  <a:latin typeface="微软雅黑" panose="020B0503020204020204" charset="-122"/>
                  <a:ea typeface="微软雅黑" panose="020B0503020204020204" charset="-122"/>
                </a:rPr>
                <a:t>时光网产品</a:t>
              </a:r>
            </a:p>
          </p:txBody>
        </p:sp>
        <p:sp>
          <p:nvSpPr>
            <p:cNvPr id="22" name="文本框 21"/>
            <p:cNvSpPr txBox="1"/>
            <p:nvPr/>
          </p:nvSpPr>
          <p:spPr>
            <a:xfrm>
              <a:off x="11137" y="12048"/>
              <a:ext cx="3392" cy="6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Light"/>
                </a:rPr>
                <a:t>评价</a:t>
              </a:r>
              <a:r>
                <a:rPr kumimoji="0" lang="en-US" altLang="zh-CN" sz="20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Light"/>
                </a:rPr>
                <a:t>+</a:t>
              </a:r>
              <a:r>
                <a:rPr lang="zh-CN" altLang="en-US" sz="2000" dirty="0">
                  <a:solidFill>
                    <a:schemeClr val="bg1"/>
                  </a:solidFill>
                  <a:latin typeface="微软雅黑" panose="020B0503020204020204" charset="-122"/>
                  <a:ea typeface="微软雅黑" panose="020B0503020204020204" charset="-122"/>
                </a:rPr>
                <a:t>交易</a:t>
              </a:r>
              <a:endParaRPr kumimoji="0" lang="zh-CN" altLang="en-US" sz="20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Light"/>
              </a:endParaRPr>
            </a:p>
          </p:txBody>
        </p:sp>
        <p:sp>
          <p:nvSpPr>
            <p:cNvPr id="23" name="五边形 22"/>
            <p:cNvSpPr/>
            <p:nvPr/>
          </p:nvSpPr>
          <p:spPr>
            <a:xfrm>
              <a:off x="21400" y="10242"/>
              <a:ext cx="2751" cy="2889"/>
            </a:xfrm>
            <a:prstGeom prst="homePlate">
              <a:avLst>
                <a:gd name="adj" fmla="val 0"/>
              </a:avLst>
            </a:prstGeom>
            <a:solidFill>
              <a:srgbClr val="41769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charset="-122"/>
                  <a:ea typeface="微软雅黑" panose="020B0503020204020204" charset="-122"/>
                </a:rPr>
                <a:t>时光网</a:t>
              </a:r>
            </a:p>
            <a:p>
              <a:pPr algn="ctr"/>
              <a:r>
                <a:rPr lang="zh-CN" altLang="en-US" sz="2800" dirty="0">
                  <a:latin typeface="微软雅黑" panose="020B0503020204020204" charset="-122"/>
                  <a:ea typeface="微软雅黑" panose="020B0503020204020204" charset="-122"/>
                </a:rPr>
                <a:t>平台</a:t>
              </a:r>
            </a:p>
          </p:txBody>
        </p:sp>
        <p:cxnSp>
          <p:nvCxnSpPr>
            <p:cNvPr id="24" name="直接箭头连接符 23"/>
            <p:cNvCxnSpPr/>
            <p:nvPr/>
          </p:nvCxnSpPr>
          <p:spPr>
            <a:xfrm flipV="1">
              <a:off x="18303" y="11690"/>
              <a:ext cx="2393" cy="1"/>
            </a:xfrm>
            <a:prstGeom prst="straightConnector1">
              <a:avLst/>
            </a:prstGeom>
            <a:noFill/>
            <a:ln w="25400" cap="flat">
              <a:solidFill>
                <a:schemeClr val="bg1"/>
              </a:solidFill>
              <a:prstDash val="solid"/>
              <a:miter lim="400000"/>
              <a:headEnd type="arrow"/>
              <a:tailEnd type="none"/>
            </a:ln>
          </p:spPr>
          <p:style>
            <a:lnRef idx="0">
              <a:scrgbClr r="0" g="0" b="0"/>
            </a:lnRef>
            <a:fillRef idx="0">
              <a:scrgbClr r="0" g="0" b="0"/>
            </a:fillRef>
            <a:effectRef idx="0">
              <a:scrgbClr r="0" g="0" b="0"/>
            </a:effectRef>
            <a:fontRef idx="none"/>
          </p:style>
        </p:cxnSp>
        <p:sp>
          <p:nvSpPr>
            <p:cNvPr id="26" name="文本框 25"/>
            <p:cNvSpPr txBox="1"/>
            <p:nvPr/>
          </p:nvSpPr>
          <p:spPr>
            <a:xfrm>
              <a:off x="17814" y="11020"/>
              <a:ext cx="3392" cy="6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000" dirty="0">
                  <a:solidFill>
                    <a:schemeClr val="bg1"/>
                  </a:solidFill>
                  <a:latin typeface="微软雅黑" panose="020B0503020204020204" charset="-122"/>
                  <a:ea typeface="微软雅黑" panose="020B0503020204020204" charset="-122"/>
                </a:rPr>
                <a:t>编辑、</a:t>
              </a:r>
              <a:r>
                <a:rPr kumimoji="0" lang="zh-CN" altLang="en-US" sz="2000" b="0" i="0" u="none" strike="noStrike" cap="none" spc="0" normalizeH="0" baseline="0" dirty="0">
                  <a:ln>
                    <a:noFill/>
                  </a:ln>
                  <a:solidFill>
                    <a:schemeClr val="bg1"/>
                  </a:solidFill>
                  <a:effectLst/>
                  <a:uFillTx/>
                  <a:latin typeface="微软雅黑" panose="020B0503020204020204" charset="-122"/>
                  <a:ea typeface="微软雅黑" panose="020B0503020204020204" charset="-122"/>
                  <a:cs typeface="+mn-cs"/>
                  <a:sym typeface="Helvetica Light"/>
                </a:rPr>
                <a:t>审核</a:t>
              </a:r>
            </a:p>
          </p:txBody>
        </p:sp>
        <p:sp>
          <p:nvSpPr>
            <p:cNvPr id="27" name="五边形 26"/>
            <p:cNvSpPr/>
            <p:nvPr/>
          </p:nvSpPr>
          <p:spPr>
            <a:xfrm>
              <a:off x="27542" y="10866"/>
              <a:ext cx="3723" cy="1645"/>
            </a:xfrm>
            <a:prstGeom prst="homePlate">
              <a:avLst>
                <a:gd name="adj" fmla="val 0"/>
              </a:avLst>
            </a:prstGeom>
            <a:solidFill>
              <a:srgbClr val="DE636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微软雅黑" panose="020B0503020204020204" charset="-122"/>
                  <a:ea typeface="微软雅黑" panose="020B0503020204020204" charset="-122"/>
                  <a:sym typeface="+mn-ea"/>
                </a:rPr>
                <a:t>影视公司</a:t>
              </a:r>
              <a:endParaRPr lang="zh-CN" altLang="en-US" sz="2800">
                <a:latin typeface="微软雅黑" panose="020B0503020204020204" charset="-122"/>
                <a:ea typeface="微软雅黑" panose="020B0503020204020204" charset="-122"/>
              </a:endParaRPr>
            </a:p>
          </p:txBody>
        </p:sp>
        <p:sp>
          <p:nvSpPr>
            <p:cNvPr id="28" name="五边形 27"/>
            <p:cNvSpPr/>
            <p:nvPr/>
          </p:nvSpPr>
          <p:spPr>
            <a:xfrm>
              <a:off x="27542" y="13918"/>
              <a:ext cx="3723" cy="1856"/>
            </a:xfrm>
            <a:prstGeom prst="homePlate">
              <a:avLst>
                <a:gd name="adj" fmla="val 0"/>
              </a:avLst>
            </a:prstGeom>
            <a:solidFill>
              <a:srgbClr val="41769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微软雅黑" panose="020B0503020204020204" charset="-122"/>
                  <a:ea typeface="微软雅黑" panose="020B0503020204020204" charset="-122"/>
                </a:rPr>
                <a:t>周边产品</a:t>
              </a:r>
            </a:p>
            <a:p>
              <a:pPr algn="ctr"/>
              <a:r>
                <a:rPr lang="zh-CN" altLang="en-US" sz="2800">
                  <a:solidFill>
                    <a:schemeClr val="bg1"/>
                  </a:solidFill>
                  <a:latin typeface="微软雅黑" panose="020B0503020204020204" charset="-122"/>
                  <a:ea typeface="微软雅黑" panose="020B0503020204020204" charset="-122"/>
                </a:rPr>
                <a:t>供应商</a:t>
              </a:r>
            </a:p>
          </p:txBody>
        </p:sp>
        <p:sp>
          <p:nvSpPr>
            <p:cNvPr id="30" name="五边形 29"/>
            <p:cNvSpPr/>
            <p:nvPr/>
          </p:nvSpPr>
          <p:spPr>
            <a:xfrm>
              <a:off x="27542" y="7581"/>
              <a:ext cx="3723" cy="1856"/>
            </a:xfrm>
            <a:prstGeom prst="homePlate">
              <a:avLst>
                <a:gd name="adj" fmla="val 0"/>
              </a:avLst>
            </a:prstGeom>
            <a:solidFill>
              <a:srgbClr val="41769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bg1"/>
                  </a:solidFill>
                  <a:latin typeface="微软雅黑" panose="020B0503020204020204" charset="-122"/>
                  <a:ea typeface="微软雅黑" panose="020B0503020204020204" charset="-122"/>
                </a:rPr>
                <a:t>院线</a:t>
              </a:r>
            </a:p>
          </p:txBody>
        </p:sp>
        <p:cxnSp>
          <p:nvCxnSpPr>
            <p:cNvPr id="31" name="直接箭头连接符 30"/>
            <p:cNvCxnSpPr/>
            <p:nvPr/>
          </p:nvCxnSpPr>
          <p:spPr>
            <a:xfrm flipV="1">
              <a:off x="24650" y="11691"/>
              <a:ext cx="2393" cy="1"/>
            </a:xfrm>
            <a:prstGeom prst="straightConnector1">
              <a:avLst/>
            </a:prstGeom>
            <a:noFill/>
            <a:ln w="25400" cap="flat">
              <a:solidFill>
                <a:schemeClr val="bg1"/>
              </a:solidFill>
              <a:prstDash val="solid"/>
              <a:miter lim="400000"/>
              <a:headEnd type="arrow"/>
              <a:tailEnd type="none"/>
            </a:ln>
          </p:spPr>
          <p:style>
            <a:lnRef idx="0">
              <a:scrgbClr r="0" g="0" b="0"/>
            </a:lnRef>
            <a:fillRef idx="0">
              <a:scrgbClr r="0" g="0" b="0"/>
            </a:fillRef>
            <a:effectRef idx="0">
              <a:scrgbClr r="0" g="0" b="0"/>
            </a:effectRef>
            <a:fontRef idx="none"/>
          </p:style>
        </p:cxnSp>
        <p:cxnSp>
          <p:nvCxnSpPr>
            <p:cNvPr id="32" name="肘形连接符 31"/>
            <p:cNvCxnSpPr/>
            <p:nvPr/>
          </p:nvCxnSpPr>
          <p:spPr>
            <a:xfrm rot="10800000" flipV="1">
              <a:off x="22746" y="8448"/>
              <a:ext cx="4252" cy="1587"/>
            </a:xfrm>
            <a:prstGeom prst="bentConnector2">
              <a:avLst/>
            </a:prstGeom>
            <a:noFill/>
            <a:ln w="25400" cap="flat">
              <a:solidFill>
                <a:schemeClr val="bg1"/>
              </a:solidFill>
              <a:prstDash val="solid"/>
              <a:miter lim="400000"/>
              <a:tailEnd type="arrow"/>
            </a:ln>
          </p:spPr>
          <p:style>
            <a:lnRef idx="0">
              <a:scrgbClr r="0" g="0" b="0"/>
            </a:lnRef>
            <a:fillRef idx="0">
              <a:scrgbClr r="0" g="0" b="0"/>
            </a:fillRef>
            <a:effectRef idx="0">
              <a:scrgbClr r="0" g="0" b="0"/>
            </a:effectRef>
            <a:fontRef idx="none"/>
          </p:style>
        </p:cxnSp>
        <p:cxnSp>
          <p:nvCxnSpPr>
            <p:cNvPr id="33" name="肘形连接符 32"/>
            <p:cNvCxnSpPr/>
            <p:nvPr/>
          </p:nvCxnSpPr>
          <p:spPr>
            <a:xfrm rot="10800000">
              <a:off x="22792" y="13461"/>
              <a:ext cx="4252" cy="1587"/>
            </a:xfrm>
            <a:prstGeom prst="bentConnector2">
              <a:avLst/>
            </a:prstGeom>
            <a:noFill/>
            <a:ln w="25400" cap="flat">
              <a:solidFill>
                <a:schemeClr val="bg1"/>
              </a:solidFill>
              <a:prstDash val="solid"/>
              <a:miter lim="400000"/>
              <a:tailEnd type="arrow"/>
            </a:ln>
          </p:spPr>
          <p:style>
            <a:lnRef idx="0">
              <a:scrgbClr r="0" g="0" b="0"/>
            </a:lnRef>
            <a:fillRef idx="0">
              <a:scrgbClr r="0" g="0" b="0"/>
            </a:fillRef>
            <a:effectRef idx="0">
              <a:scrgbClr r="0" g="0" b="0"/>
            </a:effectRef>
            <a:fontRef idx="none"/>
          </p:style>
        </p:cxnSp>
        <p:cxnSp>
          <p:nvCxnSpPr>
            <p:cNvPr id="35" name="直接箭头连接符 34"/>
            <p:cNvCxnSpPr/>
            <p:nvPr/>
          </p:nvCxnSpPr>
          <p:spPr>
            <a:xfrm>
              <a:off x="29404" y="12775"/>
              <a:ext cx="0" cy="886"/>
            </a:xfrm>
            <a:prstGeom prst="straightConnector1">
              <a:avLst/>
            </a:prstGeom>
            <a:noFill/>
            <a:ln w="25400" cap="flat">
              <a:solidFill>
                <a:schemeClr val="bg1"/>
              </a:solidFill>
              <a:prstDash val="solid"/>
              <a:miter lim="400000"/>
              <a:tailEnd type="arrow"/>
            </a:ln>
          </p:spPr>
          <p:style>
            <a:lnRef idx="0">
              <a:scrgbClr r="0" g="0" b="0"/>
            </a:lnRef>
            <a:fillRef idx="0">
              <a:scrgbClr r="0" g="0" b="0"/>
            </a:fillRef>
            <a:effectRef idx="0">
              <a:scrgbClr r="0" g="0" b="0"/>
            </a:effectRef>
            <a:fontRef idx="none"/>
          </p:style>
        </p:cxnSp>
        <p:cxnSp>
          <p:nvCxnSpPr>
            <p:cNvPr id="36" name="直接箭头连接符 35"/>
            <p:cNvCxnSpPr/>
            <p:nvPr/>
          </p:nvCxnSpPr>
          <p:spPr>
            <a:xfrm>
              <a:off x="29404" y="9675"/>
              <a:ext cx="0" cy="886"/>
            </a:xfrm>
            <a:prstGeom prst="straightConnector1">
              <a:avLst/>
            </a:prstGeom>
            <a:noFill/>
            <a:ln w="25400" cap="flat">
              <a:solidFill>
                <a:schemeClr val="bg1"/>
              </a:solidFill>
              <a:prstDash val="solid"/>
              <a:miter lim="400000"/>
              <a:headEnd type="arrow"/>
              <a:tailEnd type="none"/>
            </a:ln>
          </p:spPr>
          <p:style>
            <a:lnRef idx="0">
              <a:scrgbClr r="0" g="0" b="0"/>
            </a:lnRef>
            <a:fillRef idx="0">
              <a:scrgbClr r="0" g="0" b="0"/>
            </a:fillRef>
            <a:effectRef idx="0">
              <a:scrgbClr r="0" g="0" b="0"/>
            </a:effectRef>
            <a:fontRef idx="none"/>
          </p:style>
        </p:cxnSp>
        <p:cxnSp>
          <p:nvCxnSpPr>
            <p:cNvPr id="63" name="直接箭头连接符 62"/>
            <p:cNvCxnSpPr/>
            <p:nvPr/>
          </p:nvCxnSpPr>
          <p:spPr>
            <a:xfrm flipV="1">
              <a:off x="24651" y="12019"/>
              <a:ext cx="2393" cy="1"/>
            </a:xfrm>
            <a:prstGeom prst="straightConnector1">
              <a:avLst/>
            </a:prstGeom>
            <a:noFill/>
            <a:ln w="25400" cap="flat">
              <a:solidFill>
                <a:schemeClr val="bg1"/>
              </a:solidFill>
              <a:prstDash val="solid"/>
              <a:miter lim="400000"/>
              <a:headEnd type="none"/>
              <a:tailEnd type="arrow"/>
            </a:ln>
          </p:spPr>
          <p:style>
            <a:lnRef idx="0">
              <a:scrgbClr r="0" g="0" b="0"/>
            </a:lnRef>
            <a:fillRef idx="0">
              <a:scrgbClr r="0" g="0" b="0"/>
            </a:fillRef>
            <a:effectRef idx="0">
              <a:scrgbClr r="0" g="0" b="0"/>
            </a:effectRef>
            <a:fontRef idx="none"/>
          </p:style>
        </p:cxnSp>
        <p:sp>
          <p:nvSpPr>
            <p:cNvPr id="6" name="文本框 5"/>
            <p:cNvSpPr txBox="1"/>
            <p:nvPr/>
          </p:nvSpPr>
          <p:spPr>
            <a:xfrm>
              <a:off x="29636" y="12862"/>
              <a:ext cx="1801" cy="67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Light"/>
                </a:rPr>
                <a:t>产品内容</a:t>
              </a:r>
            </a:p>
          </p:txBody>
        </p:sp>
        <p:sp>
          <p:nvSpPr>
            <p:cNvPr id="7" name="文本框 6"/>
            <p:cNvSpPr txBox="1"/>
            <p:nvPr/>
          </p:nvSpPr>
          <p:spPr>
            <a:xfrm>
              <a:off x="29636" y="9887"/>
              <a:ext cx="1801" cy="67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l"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Light"/>
                </a:rPr>
                <a:t>电影</a:t>
              </a:r>
            </a:p>
          </p:txBody>
        </p:sp>
        <p:cxnSp>
          <p:nvCxnSpPr>
            <p:cNvPr id="8" name="直接箭头连接符 7"/>
            <p:cNvCxnSpPr/>
            <p:nvPr/>
          </p:nvCxnSpPr>
          <p:spPr>
            <a:xfrm flipV="1">
              <a:off x="18314" y="12012"/>
              <a:ext cx="2393" cy="1"/>
            </a:xfrm>
            <a:prstGeom prst="straightConnector1">
              <a:avLst/>
            </a:prstGeom>
            <a:noFill/>
            <a:ln w="25400" cap="flat">
              <a:solidFill>
                <a:schemeClr val="bg1"/>
              </a:solidFill>
              <a:prstDash val="solid"/>
              <a:miter lim="400000"/>
              <a:headEnd type="none"/>
              <a:tailEnd type="arrow"/>
            </a:ln>
          </p:spPr>
          <p:style>
            <a:lnRef idx="0">
              <a:scrgbClr r="0" g="0" b="0"/>
            </a:lnRef>
            <a:fillRef idx="0">
              <a:scrgbClr r="0" g="0" b="0"/>
            </a:fillRef>
            <a:effectRef idx="0">
              <a:scrgbClr r="0" g="0" b="0"/>
            </a:effectRef>
            <a:fontRef idx="none"/>
          </p:style>
        </p:cxnSp>
        <p:sp>
          <p:nvSpPr>
            <p:cNvPr id="11" name="文本框 10"/>
            <p:cNvSpPr txBox="1"/>
            <p:nvPr/>
          </p:nvSpPr>
          <p:spPr>
            <a:xfrm>
              <a:off x="17814" y="11991"/>
              <a:ext cx="3392" cy="67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chemeClr val="bg1"/>
                  </a:solidFill>
                  <a:effectLst/>
                  <a:uFillTx/>
                  <a:latin typeface="微软雅黑" panose="020B0503020204020204" charset="-122"/>
                  <a:ea typeface="微软雅黑" panose="020B0503020204020204" charset="-122"/>
                  <a:cs typeface="+mn-cs"/>
                  <a:sym typeface="Helvetica Light"/>
                </a:rPr>
                <a:t>用户数据</a:t>
              </a:r>
            </a:p>
          </p:txBody>
        </p:sp>
      </p:grpSp>
    </p:spTree>
    <p:extLst>
      <p:ext uri="{BB962C8B-B14F-4D97-AF65-F5344CB8AC3E}">
        <p14:creationId xmlns:p14="http://schemas.microsoft.com/office/powerpoint/2010/main" val="105888045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 </a:t>
            </a:r>
            <a:r>
              <a:rPr lang="zh-CN" altLang="en-US"/>
              <a:t>产品结构分析</a:t>
            </a:r>
          </a:p>
        </p:txBody>
      </p:sp>
      <p:pic>
        <p:nvPicPr>
          <p:cNvPr id="3" name="图片 2" descr="时光网APP"/>
          <p:cNvPicPr>
            <a:picLocks noChangeAspect="1"/>
          </p:cNvPicPr>
          <p:nvPr/>
        </p:nvPicPr>
        <p:blipFill>
          <a:blip r:embed="rId2"/>
          <a:stretch>
            <a:fillRect/>
          </a:stretch>
        </p:blipFill>
        <p:spPr>
          <a:xfrm>
            <a:off x="6471285" y="1633855"/>
            <a:ext cx="11205845" cy="11550015"/>
          </a:xfrm>
          <a:prstGeom prst="rect">
            <a:avLst/>
          </a:prstGeom>
        </p:spPr>
      </p:pic>
    </p:spTree>
    <p:extLst>
      <p:ext uri="{BB962C8B-B14F-4D97-AF65-F5344CB8AC3E}">
        <p14:creationId xmlns:p14="http://schemas.microsoft.com/office/powerpoint/2010/main" val="101929992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用户增长数据分析</a:t>
            </a:r>
          </a:p>
        </p:txBody>
      </p:sp>
      <p:grpSp>
        <p:nvGrpSpPr>
          <p:cNvPr id="51" name="组合 50"/>
          <p:cNvGrpSpPr/>
          <p:nvPr/>
        </p:nvGrpSpPr>
        <p:grpSpPr>
          <a:xfrm>
            <a:off x="959865" y="2511376"/>
            <a:ext cx="14037046" cy="5633954"/>
            <a:chOff x="1402979" y="3738562"/>
            <a:chExt cx="21085546" cy="8462963"/>
          </a:xfrm>
        </p:grpSpPr>
        <p:pic>
          <p:nvPicPr>
            <p:cNvPr id="36" name="图片 35"/>
            <p:cNvPicPr>
              <a:picLocks noChangeAspect="1"/>
            </p:cNvPicPr>
            <p:nvPr/>
          </p:nvPicPr>
          <p:blipFill>
            <a:blip r:embed="rId2"/>
            <a:stretch>
              <a:fillRect/>
            </a:stretch>
          </p:blipFill>
          <p:spPr>
            <a:xfrm>
              <a:off x="1402979" y="3852862"/>
              <a:ext cx="20513859" cy="8348663"/>
            </a:xfrm>
            <a:prstGeom prst="rect">
              <a:avLst/>
            </a:prstGeom>
          </p:spPr>
        </p:pic>
        <p:cxnSp>
          <p:nvCxnSpPr>
            <p:cNvPr id="23" name="直接连接符 22"/>
            <p:cNvCxnSpPr/>
            <p:nvPr/>
          </p:nvCxnSpPr>
          <p:spPr>
            <a:xfrm>
              <a:off x="5543550" y="3767137"/>
              <a:ext cx="0" cy="7662863"/>
            </a:xfrm>
            <a:prstGeom prst="line">
              <a:avLst/>
            </a:prstGeom>
            <a:noFill/>
            <a:ln w="50800" cap="flat">
              <a:solidFill>
                <a:srgbClr val="417696"/>
              </a:solidFill>
              <a:prstDash val="solid"/>
              <a:miter lim="400000"/>
            </a:ln>
          </p:spPr>
          <p:style>
            <a:lnRef idx="0">
              <a:scrgbClr r="0" g="0" b="0"/>
            </a:lnRef>
            <a:fillRef idx="0">
              <a:scrgbClr r="0" g="0" b="0"/>
            </a:fillRef>
            <a:effectRef idx="0">
              <a:scrgbClr r="0" g="0" b="0"/>
            </a:effectRef>
            <a:fontRef idx="none"/>
          </p:style>
        </p:cxnSp>
        <p:cxnSp>
          <p:nvCxnSpPr>
            <p:cNvPr id="25" name="直接箭头连接符 24"/>
            <p:cNvCxnSpPr/>
            <p:nvPr/>
          </p:nvCxnSpPr>
          <p:spPr>
            <a:xfrm>
              <a:off x="2657475" y="7013893"/>
              <a:ext cx="2828925" cy="0"/>
            </a:xfrm>
            <a:prstGeom prst="straightConnector1">
              <a:avLst/>
            </a:prstGeom>
            <a:noFill/>
            <a:ln w="50800" cap="flat">
              <a:solidFill>
                <a:srgbClr val="417696"/>
              </a:solidFill>
              <a:prstDash val="solid"/>
              <a:miter lim="400000"/>
              <a:headEnd type="triangle"/>
              <a:tailEnd type="triangle"/>
            </a:ln>
          </p:spPr>
          <p:style>
            <a:lnRef idx="0">
              <a:scrgbClr r="0" g="0" b="0"/>
            </a:lnRef>
            <a:fillRef idx="0">
              <a:scrgbClr r="0" g="0" b="0"/>
            </a:fillRef>
            <a:effectRef idx="0">
              <a:scrgbClr r="0" g="0" b="0"/>
            </a:effectRef>
            <a:fontRef idx="none"/>
          </p:style>
        </p:cxnSp>
        <p:sp>
          <p:nvSpPr>
            <p:cNvPr id="26" name="文本框 25"/>
            <p:cNvSpPr txBox="1"/>
            <p:nvPr/>
          </p:nvSpPr>
          <p:spPr>
            <a:xfrm>
              <a:off x="3143250" y="6747152"/>
              <a:ext cx="1857376"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800" b="1" dirty="0">
                  <a:solidFill>
                    <a:schemeClr val="bg1">
                      <a:lumMod val="95000"/>
                    </a:schemeClr>
                  </a:solidFill>
                  <a:latin typeface="+mn-ea"/>
                </a:rPr>
                <a:t>进入期</a:t>
              </a:r>
              <a:endParaRPr kumimoji="0" lang="zh-CN" altLang="en-US" sz="2800" b="1" i="0" u="none" strike="noStrike" cap="none" spc="0" normalizeH="0" baseline="0" dirty="0">
                <a:ln>
                  <a:noFill/>
                </a:ln>
                <a:solidFill>
                  <a:schemeClr val="bg1">
                    <a:lumMod val="95000"/>
                  </a:schemeClr>
                </a:solidFill>
                <a:effectLst/>
                <a:uFillTx/>
                <a:latin typeface="+mn-ea"/>
                <a:sym typeface="Helvetica Light"/>
              </a:endParaRPr>
            </a:p>
          </p:txBody>
        </p:sp>
        <p:cxnSp>
          <p:nvCxnSpPr>
            <p:cNvPr id="27" name="直接连接符 26"/>
            <p:cNvCxnSpPr/>
            <p:nvPr/>
          </p:nvCxnSpPr>
          <p:spPr>
            <a:xfrm>
              <a:off x="19840575" y="3738562"/>
              <a:ext cx="0" cy="7662863"/>
            </a:xfrm>
            <a:prstGeom prst="line">
              <a:avLst/>
            </a:prstGeom>
            <a:noFill/>
            <a:ln w="50800" cap="flat">
              <a:solidFill>
                <a:srgbClr val="417696"/>
              </a:solidFill>
              <a:prstDash val="solid"/>
              <a:miter lim="400000"/>
            </a:ln>
          </p:spPr>
          <p:style>
            <a:lnRef idx="0">
              <a:scrgbClr r="0" g="0" b="0"/>
            </a:lnRef>
            <a:fillRef idx="0">
              <a:scrgbClr r="0" g="0" b="0"/>
            </a:fillRef>
            <a:effectRef idx="0">
              <a:scrgbClr r="0" g="0" b="0"/>
            </a:effectRef>
            <a:fontRef idx="none"/>
          </p:style>
        </p:cxnSp>
        <p:cxnSp>
          <p:nvCxnSpPr>
            <p:cNvPr id="28" name="直接箭头连接符 27"/>
            <p:cNvCxnSpPr/>
            <p:nvPr/>
          </p:nvCxnSpPr>
          <p:spPr>
            <a:xfrm>
              <a:off x="6086477" y="5716271"/>
              <a:ext cx="13115925" cy="0"/>
            </a:xfrm>
            <a:prstGeom prst="straightConnector1">
              <a:avLst/>
            </a:prstGeom>
            <a:noFill/>
            <a:ln w="50800" cap="flat">
              <a:solidFill>
                <a:srgbClr val="417696"/>
              </a:solidFill>
              <a:prstDash val="solid"/>
              <a:miter lim="400000"/>
              <a:headEnd type="triangle"/>
              <a:tailEnd type="triangle"/>
            </a:ln>
          </p:spPr>
          <p:style>
            <a:lnRef idx="0">
              <a:scrgbClr r="0" g="0" b="0"/>
            </a:lnRef>
            <a:fillRef idx="0">
              <a:scrgbClr r="0" g="0" b="0"/>
            </a:fillRef>
            <a:effectRef idx="0">
              <a:scrgbClr r="0" g="0" b="0"/>
            </a:effectRef>
            <a:fontRef idx="none"/>
          </p:style>
        </p:cxnSp>
        <p:sp>
          <p:nvSpPr>
            <p:cNvPr id="30" name="文本框 29"/>
            <p:cNvSpPr txBox="1"/>
            <p:nvPr/>
          </p:nvSpPr>
          <p:spPr>
            <a:xfrm>
              <a:off x="11280135" y="5462550"/>
              <a:ext cx="1857376"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dirty="0">
                  <a:ln>
                    <a:noFill/>
                  </a:ln>
                  <a:solidFill>
                    <a:schemeClr val="bg1">
                      <a:lumMod val="95000"/>
                    </a:schemeClr>
                  </a:solidFill>
                  <a:effectLst/>
                  <a:uFillTx/>
                  <a:latin typeface="+mn-ea"/>
                  <a:sym typeface="Helvetica Light"/>
                </a:rPr>
                <a:t>成长期</a:t>
              </a:r>
            </a:p>
          </p:txBody>
        </p:sp>
        <p:cxnSp>
          <p:nvCxnSpPr>
            <p:cNvPr id="34" name="直接箭头连接符 33"/>
            <p:cNvCxnSpPr/>
            <p:nvPr/>
          </p:nvCxnSpPr>
          <p:spPr>
            <a:xfrm>
              <a:off x="20002500" y="4714875"/>
              <a:ext cx="2486025" cy="0"/>
            </a:xfrm>
            <a:prstGeom prst="straightConnector1">
              <a:avLst/>
            </a:prstGeom>
            <a:noFill/>
            <a:ln w="50800" cap="flat">
              <a:solidFill>
                <a:srgbClr val="417696"/>
              </a:solidFill>
              <a:prstDash val="solid"/>
              <a:miter lim="400000"/>
              <a:tailEnd type="triangle"/>
            </a:ln>
          </p:spPr>
          <p:style>
            <a:lnRef idx="0">
              <a:scrgbClr r="0" g="0" b="0"/>
            </a:lnRef>
            <a:fillRef idx="0">
              <a:scrgbClr r="0" g="0" b="0"/>
            </a:fillRef>
            <a:effectRef idx="0">
              <a:scrgbClr r="0" g="0" b="0"/>
            </a:effectRef>
            <a:fontRef idx="none"/>
          </p:style>
        </p:cxnSp>
        <p:sp>
          <p:nvSpPr>
            <p:cNvPr id="35" name="文本框 34"/>
            <p:cNvSpPr txBox="1"/>
            <p:nvPr/>
          </p:nvSpPr>
          <p:spPr>
            <a:xfrm>
              <a:off x="20345706" y="4448135"/>
              <a:ext cx="1857376"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2800" b="1" i="0" u="none" strike="noStrike" cap="none" spc="0" normalizeH="0" baseline="0" dirty="0">
                  <a:ln>
                    <a:noFill/>
                  </a:ln>
                  <a:solidFill>
                    <a:schemeClr val="bg1">
                      <a:lumMod val="95000"/>
                    </a:schemeClr>
                  </a:solidFill>
                  <a:effectLst/>
                  <a:uFillTx/>
                  <a:latin typeface="+mn-ea"/>
                  <a:sym typeface="Helvetica Light"/>
                </a:rPr>
                <a:t>成熟期</a:t>
              </a:r>
            </a:p>
          </p:txBody>
        </p:sp>
        <p:cxnSp>
          <p:nvCxnSpPr>
            <p:cNvPr id="37" name="直接连接符 36"/>
            <p:cNvCxnSpPr/>
            <p:nvPr/>
          </p:nvCxnSpPr>
          <p:spPr>
            <a:xfrm>
              <a:off x="15325725" y="6086160"/>
              <a:ext cx="0" cy="5343840"/>
            </a:xfrm>
            <a:prstGeom prst="line">
              <a:avLst/>
            </a:prstGeom>
            <a:noFill/>
            <a:ln w="50800" cap="flat">
              <a:solidFill>
                <a:srgbClr val="417696"/>
              </a:solidFill>
              <a:prstDash val="solid"/>
              <a:miter lim="400000"/>
            </a:ln>
          </p:spPr>
          <p:style>
            <a:lnRef idx="0">
              <a:scrgbClr r="0" g="0" b="0"/>
            </a:lnRef>
            <a:fillRef idx="0">
              <a:scrgbClr r="0" g="0" b="0"/>
            </a:fillRef>
            <a:effectRef idx="0">
              <a:scrgbClr r="0" g="0" b="0"/>
            </a:effectRef>
            <a:fontRef idx="none"/>
          </p:style>
        </p:cxnSp>
        <p:cxnSp>
          <p:nvCxnSpPr>
            <p:cNvPr id="40" name="直接箭头连接符 39"/>
            <p:cNvCxnSpPr/>
            <p:nvPr/>
          </p:nvCxnSpPr>
          <p:spPr>
            <a:xfrm flipV="1">
              <a:off x="5980431" y="8285980"/>
              <a:ext cx="9183370" cy="42739"/>
            </a:xfrm>
            <a:prstGeom prst="straightConnector1">
              <a:avLst/>
            </a:prstGeom>
            <a:noFill/>
            <a:ln w="50800" cap="flat">
              <a:solidFill>
                <a:srgbClr val="417696"/>
              </a:solidFill>
              <a:prstDash val="solid"/>
              <a:miter lim="400000"/>
              <a:headEnd type="triangle"/>
              <a:tailEnd type="triangle"/>
            </a:ln>
          </p:spPr>
          <p:style>
            <a:lnRef idx="0">
              <a:scrgbClr r="0" g="0" b="0"/>
            </a:lnRef>
            <a:fillRef idx="0">
              <a:scrgbClr r="0" g="0" b="0"/>
            </a:fillRef>
            <a:effectRef idx="0">
              <a:scrgbClr r="0" g="0" b="0"/>
            </a:effectRef>
            <a:fontRef idx="none"/>
          </p:style>
        </p:cxnSp>
        <p:sp>
          <p:nvSpPr>
            <p:cNvPr id="41" name="文本框 40"/>
            <p:cNvSpPr txBox="1"/>
            <p:nvPr/>
          </p:nvSpPr>
          <p:spPr>
            <a:xfrm>
              <a:off x="8775541" y="8065096"/>
              <a:ext cx="3318194"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800" b="1" dirty="0">
                  <a:solidFill>
                    <a:schemeClr val="bg1">
                      <a:lumMod val="95000"/>
                    </a:schemeClr>
                  </a:solidFill>
                  <a:latin typeface="+mn-ea"/>
                </a:rPr>
                <a:t>平缓增长期</a:t>
              </a:r>
              <a:endParaRPr kumimoji="0" lang="zh-CN" altLang="en-US" sz="2800" b="1" i="0" u="none" strike="noStrike" cap="none" spc="0" normalizeH="0" baseline="0" dirty="0">
                <a:ln>
                  <a:noFill/>
                </a:ln>
                <a:solidFill>
                  <a:schemeClr val="bg1">
                    <a:lumMod val="95000"/>
                  </a:schemeClr>
                </a:solidFill>
                <a:effectLst/>
                <a:uFillTx/>
                <a:latin typeface="+mn-ea"/>
                <a:sym typeface="Helvetica Light"/>
              </a:endParaRPr>
            </a:p>
          </p:txBody>
        </p:sp>
        <p:cxnSp>
          <p:nvCxnSpPr>
            <p:cNvPr id="45" name="直接箭头连接符 44"/>
            <p:cNvCxnSpPr/>
            <p:nvPr/>
          </p:nvCxnSpPr>
          <p:spPr>
            <a:xfrm flipV="1">
              <a:off x="15440025" y="10289174"/>
              <a:ext cx="4276725" cy="19904"/>
            </a:xfrm>
            <a:prstGeom prst="straightConnector1">
              <a:avLst/>
            </a:prstGeom>
            <a:noFill/>
            <a:ln w="50800" cap="flat">
              <a:solidFill>
                <a:srgbClr val="417696"/>
              </a:solidFill>
              <a:prstDash val="solid"/>
              <a:miter lim="400000"/>
              <a:headEnd type="triangle"/>
              <a:tailEnd type="triangle"/>
            </a:ln>
          </p:spPr>
          <p:style>
            <a:lnRef idx="0">
              <a:scrgbClr r="0" g="0" b="0"/>
            </a:lnRef>
            <a:fillRef idx="0">
              <a:scrgbClr r="0" g="0" b="0"/>
            </a:fillRef>
            <a:effectRef idx="0">
              <a:scrgbClr r="0" g="0" b="0"/>
            </a:effectRef>
            <a:fontRef idx="none"/>
          </p:style>
        </p:cxnSp>
        <p:sp>
          <p:nvSpPr>
            <p:cNvPr id="46" name="文本框 45"/>
            <p:cNvSpPr txBox="1"/>
            <p:nvPr/>
          </p:nvSpPr>
          <p:spPr>
            <a:xfrm>
              <a:off x="16757497" y="10022434"/>
              <a:ext cx="2013632" cy="53347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zh-CN" altLang="en-US" sz="2800" b="1" dirty="0">
                  <a:solidFill>
                    <a:schemeClr val="bg1">
                      <a:lumMod val="95000"/>
                    </a:schemeClr>
                  </a:solidFill>
                  <a:latin typeface="+mn-ea"/>
                </a:rPr>
                <a:t>高速增长期</a:t>
              </a:r>
              <a:endParaRPr kumimoji="0" lang="zh-CN" altLang="en-US" sz="2800" b="1" i="0" u="none" strike="noStrike" cap="none" spc="0" normalizeH="0" baseline="0" dirty="0">
                <a:ln>
                  <a:noFill/>
                </a:ln>
                <a:solidFill>
                  <a:schemeClr val="bg1">
                    <a:lumMod val="95000"/>
                  </a:schemeClr>
                </a:solidFill>
                <a:effectLst/>
                <a:uFillTx/>
                <a:latin typeface="+mn-ea"/>
                <a:sym typeface="Helvetica Light"/>
              </a:endParaRPr>
            </a:p>
          </p:txBody>
        </p:sp>
      </p:grpSp>
      <p:sp>
        <p:nvSpPr>
          <p:cNvPr id="52" name="文本框 51"/>
          <p:cNvSpPr txBox="1"/>
          <p:nvPr/>
        </p:nvSpPr>
        <p:spPr>
          <a:xfrm>
            <a:off x="1292480" y="9361874"/>
            <a:ext cx="5429361" cy="333424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50000"/>
              </a:lnSpc>
              <a:spcBef>
                <a:spcPts val="0"/>
              </a:spcBef>
              <a:spcAft>
                <a:spcPts val="0"/>
              </a:spcAft>
              <a:buClrTx/>
              <a:buSzTx/>
              <a:buFont typeface="Wingdings" panose="05000000000000000000" pitchFamily="2" charset="2"/>
              <a:buChar char="ü"/>
            </a:pPr>
            <a:r>
              <a:rPr lang="zh-CN" altLang="en-US" sz="2800" dirty="0">
                <a:solidFill>
                  <a:schemeClr val="bg1"/>
                </a:solidFill>
                <a:latin typeface="+mn-ea"/>
              </a:rPr>
              <a:t>冷启动时期</a:t>
            </a:r>
            <a:endParaRPr lang="en-US" altLang="zh-CN" sz="2800" dirty="0"/>
          </a:p>
          <a:p>
            <a:pPr marL="685800" marR="0" indent="-685800" algn="l" defTabSz="825500" rtl="0" fontAlgn="auto" latinLnBrk="0" hangingPunct="0">
              <a:lnSpc>
                <a:spcPct val="150000"/>
              </a:lnSpc>
              <a:spcBef>
                <a:spcPts val="0"/>
              </a:spcBef>
              <a:spcAft>
                <a:spcPts val="0"/>
              </a:spcAft>
              <a:buClrTx/>
              <a:buSzTx/>
              <a:buFont typeface="Wingdings" panose="05000000000000000000" pitchFamily="2" charset="2"/>
              <a:buChar char="ü"/>
            </a:pPr>
            <a:r>
              <a:rPr lang="en-US" altLang="zh-CN" sz="2800" dirty="0">
                <a:solidFill>
                  <a:schemeClr val="bg1"/>
                </a:solidFill>
                <a:latin typeface="+mn-ea"/>
              </a:rPr>
              <a:t>2009.12~2010.12 </a:t>
            </a:r>
            <a:r>
              <a:rPr lang="zh-CN" altLang="en-US" sz="2800" dirty="0">
                <a:solidFill>
                  <a:schemeClr val="bg1"/>
                </a:solidFill>
                <a:latin typeface="+mn-ea"/>
              </a:rPr>
              <a:t>上线</a:t>
            </a:r>
            <a:r>
              <a:rPr lang="en-US" altLang="zh-CN" sz="2800" dirty="0">
                <a:solidFill>
                  <a:schemeClr val="bg1"/>
                </a:solidFill>
                <a:latin typeface="+mn-ea"/>
              </a:rPr>
              <a:t>6</a:t>
            </a:r>
            <a:r>
              <a:rPr lang="zh-CN" altLang="en-US" sz="2800" dirty="0">
                <a:solidFill>
                  <a:schemeClr val="bg1"/>
                </a:solidFill>
                <a:latin typeface="+mn-ea"/>
              </a:rPr>
              <a:t>个版本，后</a:t>
            </a:r>
            <a:r>
              <a:rPr lang="en-US" altLang="zh-CN" sz="2800" dirty="0">
                <a:solidFill>
                  <a:schemeClr val="bg1"/>
                </a:solidFill>
                <a:latin typeface="+mn-ea"/>
              </a:rPr>
              <a:t>5</a:t>
            </a:r>
            <a:r>
              <a:rPr lang="zh-CN" altLang="en-US" sz="2800" dirty="0">
                <a:solidFill>
                  <a:schemeClr val="bg1"/>
                </a:solidFill>
                <a:latin typeface="+mn-ea"/>
              </a:rPr>
              <a:t>个版本主要是在初版上迭代更新优化性能</a:t>
            </a:r>
            <a:endParaRPr lang="en-US" altLang="zh-CN" sz="2800" dirty="0">
              <a:solidFill>
                <a:schemeClr val="bg1"/>
              </a:solidFill>
              <a:latin typeface="+mn-ea"/>
            </a:endParaRPr>
          </a:p>
          <a:p>
            <a:pPr marL="685800" marR="0" indent="-685800" algn="l" defTabSz="825500" rtl="0" fontAlgn="auto" latinLnBrk="0" hangingPunct="0">
              <a:lnSpc>
                <a:spcPct val="150000"/>
              </a:lnSpc>
              <a:spcBef>
                <a:spcPts val="0"/>
              </a:spcBef>
              <a:spcAft>
                <a:spcPts val="0"/>
              </a:spcAft>
              <a:buClrTx/>
              <a:buSzTx/>
              <a:buFont typeface="Wingdings" panose="05000000000000000000" pitchFamily="2" charset="2"/>
              <a:buChar char="ü"/>
            </a:pPr>
            <a:r>
              <a:rPr lang="zh-CN" altLang="en-US" sz="2800" dirty="0">
                <a:solidFill>
                  <a:schemeClr val="bg1"/>
                </a:solidFill>
                <a:latin typeface="+mn-ea"/>
              </a:rPr>
              <a:t>共积累</a:t>
            </a:r>
            <a:r>
              <a:rPr lang="en-US" altLang="zh-CN" sz="2800" dirty="0">
                <a:solidFill>
                  <a:schemeClr val="bg1"/>
                </a:solidFill>
                <a:latin typeface="+mn-ea"/>
              </a:rPr>
              <a:t>170</a:t>
            </a:r>
            <a:r>
              <a:rPr lang="zh-CN" altLang="en-US" sz="2800" dirty="0">
                <a:solidFill>
                  <a:schemeClr val="bg1"/>
                </a:solidFill>
                <a:latin typeface="+mn-ea"/>
              </a:rPr>
              <a:t>万种子用户</a:t>
            </a:r>
            <a:endParaRPr lang="en-US" altLang="zh-CN" sz="2800" dirty="0">
              <a:solidFill>
                <a:schemeClr val="bg1"/>
              </a:solidFill>
              <a:latin typeface="+mn-ea"/>
            </a:endParaRPr>
          </a:p>
        </p:txBody>
      </p:sp>
      <p:sp>
        <p:nvSpPr>
          <p:cNvPr id="53" name="下箭头 52"/>
          <p:cNvSpPr/>
          <p:nvPr/>
        </p:nvSpPr>
        <p:spPr>
          <a:xfrm>
            <a:off x="2386829" y="8145330"/>
            <a:ext cx="727846" cy="1216544"/>
          </a:xfrm>
          <a:prstGeom prst="downArrow">
            <a:avLst/>
          </a:prstGeom>
          <a:solidFill>
            <a:srgbClr val="417696"/>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54" name="文本框 53"/>
          <p:cNvSpPr txBox="1"/>
          <p:nvPr/>
        </p:nvSpPr>
        <p:spPr>
          <a:xfrm>
            <a:off x="7353121" y="9361874"/>
            <a:ext cx="9347379" cy="394466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50000"/>
              </a:lnSpc>
              <a:spcBef>
                <a:spcPts val="0"/>
              </a:spcBef>
              <a:spcAft>
                <a:spcPts val="0"/>
              </a:spcAft>
              <a:buClrTx/>
              <a:buSzTx/>
              <a:buFont typeface="Wingdings" panose="05000000000000000000" pitchFamily="2" charset="2"/>
              <a:buChar char="ü"/>
            </a:pPr>
            <a:r>
              <a:rPr lang="zh-CN" altLang="en-US" sz="2800" dirty="0">
                <a:solidFill>
                  <a:schemeClr val="bg1"/>
                </a:solidFill>
                <a:latin typeface="+mn-ea"/>
              </a:rPr>
              <a:t>平稳增长期，每个周期维持在</a:t>
            </a:r>
            <a:r>
              <a:rPr lang="en-US" altLang="zh-CN" sz="2800" dirty="0">
                <a:solidFill>
                  <a:schemeClr val="bg1"/>
                </a:solidFill>
                <a:latin typeface="+mn-ea"/>
              </a:rPr>
              <a:t>200</a:t>
            </a:r>
            <a:r>
              <a:rPr lang="zh-CN" altLang="en-US" sz="2800" dirty="0">
                <a:solidFill>
                  <a:schemeClr val="bg1"/>
                </a:solidFill>
                <a:latin typeface="+mn-ea"/>
              </a:rPr>
              <a:t>万左右的用户增长</a:t>
            </a:r>
            <a:endParaRPr lang="en-US" altLang="zh-CN" sz="2800" dirty="0">
              <a:solidFill>
                <a:schemeClr val="bg1"/>
              </a:solidFill>
              <a:latin typeface="+mn-ea"/>
            </a:endParaRPr>
          </a:p>
          <a:p>
            <a:pPr marL="685800" marR="0" indent="-685800" algn="l" defTabSz="825500" rtl="0" fontAlgn="auto" latinLnBrk="0" hangingPunct="0">
              <a:lnSpc>
                <a:spcPct val="150000"/>
              </a:lnSpc>
              <a:spcBef>
                <a:spcPts val="0"/>
              </a:spcBef>
              <a:spcAft>
                <a:spcPts val="0"/>
              </a:spcAft>
              <a:buClrTx/>
              <a:buSzTx/>
              <a:buFont typeface="Wingdings" panose="05000000000000000000" pitchFamily="2" charset="2"/>
              <a:buChar char="ü"/>
            </a:pPr>
            <a:r>
              <a:rPr lang="en-US" altLang="zh-CN" sz="2800" dirty="0">
                <a:solidFill>
                  <a:schemeClr val="bg1"/>
                </a:solidFill>
                <a:latin typeface="+mn-ea"/>
              </a:rPr>
              <a:t>2011.1~2014.9 </a:t>
            </a:r>
            <a:r>
              <a:rPr lang="zh-CN" altLang="en-US" sz="2800" dirty="0">
                <a:solidFill>
                  <a:schemeClr val="bg1"/>
                </a:solidFill>
                <a:latin typeface="+mn-ea"/>
              </a:rPr>
              <a:t>迭代</a:t>
            </a:r>
            <a:r>
              <a:rPr lang="en-US" altLang="zh-CN" sz="2800" dirty="0">
                <a:solidFill>
                  <a:schemeClr val="bg1"/>
                </a:solidFill>
                <a:latin typeface="+mn-ea"/>
              </a:rPr>
              <a:t>3</a:t>
            </a:r>
            <a:r>
              <a:rPr lang="zh-CN" altLang="en-US" sz="2800" dirty="0">
                <a:solidFill>
                  <a:schemeClr val="bg1"/>
                </a:solidFill>
                <a:latin typeface="+mn-ea"/>
              </a:rPr>
              <a:t>个大版本，近</a:t>
            </a:r>
            <a:r>
              <a:rPr lang="en-US" altLang="zh-CN" sz="2800" dirty="0">
                <a:solidFill>
                  <a:schemeClr val="bg1"/>
                </a:solidFill>
                <a:latin typeface="+mn-ea"/>
              </a:rPr>
              <a:t>25</a:t>
            </a:r>
            <a:r>
              <a:rPr lang="zh-CN" altLang="en-US" sz="2800" dirty="0">
                <a:solidFill>
                  <a:schemeClr val="bg1"/>
                </a:solidFill>
                <a:latin typeface="+mn-ea"/>
              </a:rPr>
              <a:t>个小版本，用户增长</a:t>
            </a:r>
            <a:r>
              <a:rPr lang="en-US" altLang="zh-CN" sz="2800" dirty="0">
                <a:solidFill>
                  <a:schemeClr val="bg1"/>
                </a:solidFill>
                <a:latin typeface="+mn-ea"/>
              </a:rPr>
              <a:t>1200</a:t>
            </a:r>
            <a:r>
              <a:rPr lang="zh-CN" altLang="en-US" sz="2800" dirty="0">
                <a:solidFill>
                  <a:schemeClr val="bg1"/>
                </a:solidFill>
                <a:latin typeface="+mn-ea"/>
              </a:rPr>
              <a:t>万</a:t>
            </a:r>
            <a:endParaRPr lang="en-US" altLang="zh-CN" sz="2800" dirty="0">
              <a:solidFill>
                <a:schemeClr val="bg1"/>
              </a:solidFill>
              <a:latin typeface="+mn-ea"/>
            </a:endParaRPr>
          </a:p>
          <a:p>
            <a:pPr marL="685800" marR="0" indent="-685800" algn="l" defTabSz="825500" rtl="0" fontAlgn="auto" latinLnBrk="0" hangingPunct="0">
              <a:lnSpc>
                <a:spcPct val="150000"/>
              </a:lnSpc>
              <a:spcBef>
                <a:spcPts val="0"/>
              </a:spcBef>
              <a:spcAft>
                <a:spcPts val="0"/>
              </a:spcAft>
              <a:buClrTx/>
              <a:buSzTx/>
              <a:buFont typeface="Wingdings" panose="05000000000000000000" pitchFamily="2" charset="2"/>
              <a:buChar char="ü"/>
            </a:pPr>
            <a:r>
              <a:rPr lang="zh-CN" altLang="en-US" sz="2800" dirty="0">
                <a:solidFill>
                  <a:schemeClr val="bg1"/>
                </a:solidFill>
                <a:latin typeface="+mn-ea"/>
              </a:rPr>
              <a:t>核心在于增加线下影院的支持以及购票相关功能的优化</a:t>
            </a:r>
            <a:endParaRPr lang="en-US" altLang="zh-CN" sz="2800" dirty="0"/>
          </a:p>
          <a:p>
            <a:pPr marL="685800" marR="0" indent="-685800" algn="l" defTabSz="825500" rtl="0" fontAlgn="auto" latinLnBrk="0" hangingPunct="0">
              <a:lnSpc>
                <a:spcPct val="150000"/>
              </a:lnSpc>
              <a:spcBef>
                <a:spcPts val="0"/>
              </a:spcBef>
              <a:spcAft>
                <a:spcPts val="0"/>
              </a:spcAft>
              <a:buClrTx/>
              <a:buSzTx/>
              <a:buFont typeface="Wingdings" panose="05000000000000000000" pitchFamily="2" charset="2"/>
              <a:buChar char="ü"/>
            </a:pPr>
            <a:r>
              <a:rPr lang="zh-CN" altLang="en-US" sz="2800" dirty="0">
                <a:solidFill>
                  <a:schemeClr val="bg1"/>
                </a:solidFill>
                <a:latin typeface="+mn-ea"/>
              </a:rPr>
              <a:t>其中</a:t>
            </a:r>
            <a:r>
              <a:rPr lang="en-US" altLang="zh-CN" sz="2800" dirty="0">
                <a:solidFill>
                  <a:schemeClr val="bg1"/>
                </a:solidFill>
                <a:latin typeface="+mn-ea"/>
              </a:rPr>
              <a:t>7.0</a:t>
            </a:r>
            <a:r>
              <a:rPr lang="zh-CN" altLang="en-US" sz="2800" dirty="0">
                <a:solidFill>
                  <a:schemeClr val="bg1"/>
                </a:solidFill>
                <a:latin typeface="+mn-ea"/>
              </a:rPr>
              <a:t>版本增加在线选座购票形式</a:t>
            </a:r>
            <a:r>
              <a:rPr lang="zh-CN" altLang="zh-CN" sz="2800" dirty="0">
                <a:solidFill>
                  <a:schemeClr val="bg1"/>
                </a:solidFill>
                <a:latin typeface="+mn-ea"/>
              </a:rPr>
              <a:t>，8</a:t>
            </a:r>
            <a:r>
              <a:rPr lang="en-US" altLang="zh-CN" sz="2800" dirty="0">
                <a:solidFill>
                  <a:schemeClr val="bg1"/>
                </a:solidFill>
                <a:latin typeface="+mn-ea"/>
              </a:rPr>
              <a:t>.0</a:t>
            </a:r>
            <a:r>
              <a:rPr lang="zh-CN" altLang="en-US" sz="2800" dirty="0">
                <a:solidFill>
                  <a:schemeClr val="bg1"/>
                </a:solidFill>
                <a:latin typeface="+mn-ea"/>
              </a:rPr>
              <a:t>版本</a:t>
            </a:r>
            <a:r>
              <a:rPr lang="en-US" altLang="zh-CN" sz="2800" dirty="0">
                <a:solidFill>
                  <a:schemeClr val="bg1"/>
                </a:solidFill>
                <a:latin typeface="+mn-ea"/>
              </a:rPr>
              <a:t>app</a:t>
            </a:r>
            <a:r>
              <a:rPr lang="zh-CN" altLang="en-US" sz="2800" dirty="0">
                <a:solidFill>
                  <a:schemeClr val="bg1"/>
                </a:solidFill>
                <a:latin typeface="+mn-ea"/>
              </a:rPr>
              <a:t>全新改版</a:t>
            </a:r>
          </a:p>
        </p:txBody>
      </p:sp>
      <p:sp>
        <p:nvSpPr>
          <p:cNvPr id="55" name="下箭头 54"/>
          <p:cNvSpPr/>
          <p:nvPr/>
        </p:nvSpPr>
        <p:spPr>
          <a:xfrm>
            <a:off x="8899109" y="8145330"/>
            <a:ext cx="727846" cy="1216544"/>
          </a:xfrm>
          <a:prstGeom prst="downArrow">
            <a:avLst/>
          </a:prstGeom>
          <a:solidFill>
            <a:srgbClr val="417696"/>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文本框 53"/>
          <p:cNvSpPr txBox="1"/>
          <p:nvPr/>
        </p:nvSpPr>
        <p:spPr>
          <a:xfrm>
            <a:off x="17399000" y="6155321"/>
            <a:ext cx="6629697" cy="523733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50000"/>
              </a:lnSpc>
              <a:spcBef>
                <a:spcPts val="0"/>
              </a:spcBef>
              <a:spcAft>
                <a:spcPts val="0"/>
              </a:spcAft>
              <a:buClrTx/>
              <a:buSzTx/>
              <a:buFont typeface="Wingdings" panose="05000000000000000000" pitchFamily="2" charset="2"/>
              <a:buChar char="ü"/>
            </a:pPr>
            <a:r>
              <a:rPr lang="zh-CN" altLang="en-US" sz="2800" dirty="0">
                <a:solidFill>
                  <a:schemeClr val="bg1"/>
                </a:solidFill>
                <a:latin typeface="+mn-ea"/>
              </a:rPr>
              <a:t>每个周期维持在</a:t>
            </a:r>
            <a:r>
              <a:rPr lang="en-US" altLang="zh-CN" sz="2800" dirty="0">
                <a:solidFill>
                  <a:schemeClr val="bg1"/>
                </a:solidFill>
                <a:latin typeface="+mn-ea"/>
              </a:rPr>
              <a:t>300</a:t>
            </a:r>
            <a:r>
              <a:rPr lang="zh-CN" altLang="en-US" sz="2800" dirty="0">
                <a:solidFill>
                  <a:schemeClr val="bg1"/>
                </a:solidFill>
                <a:latin typeface="+mn-ea"/>
              </a:rPr>
              <a:t>万以上的增长</a:t>
            </a:r>
            <a:endParaRPr lang="en-US" altLang="zh-CN" sz="2800" dirty="0">
              <a:solidFill>
                <a:schemeClr val="bg1"/>
              </a:solidFill>
              <a:latin typeface="+mn-ea"/>
            </a:endParaRPr>
          </a:p>
          <a:p>
            <a:pPr marL="685800" marR="0" indent="-685800" algn="l" defTabSz="825500" rtl="0" fontAlgn="auto" latinLnBrk="0" hangingPunct="0">
              <a:lnSpc>
                <a:spcPct val="150000"/>
              </a:lnSpc>
              <a:spcBef>
                <a:spcPts val="0"/>
              </a:spcBef>
              <a:spcAft>
                <a:spcPts val="0"/>
              </a:spcAft>
              <a:buClrTx/>
              <a:buSzTx/>
              <a:buFont typeface="Wingdings" panose="05000000000000000000" pitchFamily="2" charset="2"/>
              <a:buChar char="ü"/>
            </a:pPr>
            <a:r>
              <a:rPr lang="en-US" altLang="zh-CN" sz="2800" dirty="0">
                <a:solidFill>
                  <a:schemeClr val="bg1"/>
                </a:solidFill>
                <a:latin typeface="+mn-ea"/>
              </a:rPr>
              <a:t>2014.9~2016.3 </a:t>
            </a:r>
            <a:r>
              <a:rPr lang="zh-CN" altLang="en-US" sz="2800" dirty="0">
                <a:solidFill>
                  <a:schemeClr val="bg1"/>
                </a:solidFill>
                <a:latin typeface="+mn-ea"/>
              </a:rPr>
              <a:t>迭代</a:t>
            </a:r>
            <a:r>
              <a:rPr lang="en-US" altLang="zh-CN" sz="2800" dirty="0">
                <a:solidFill>
                  <a:schemeClr val="bg1"/>
                </a:solidFill>
                <a:latin typeface="+mn-ea"/>
              </a:rPr>
              <a:t>16</a:t>
            </a:r>
            <a:r>
              <a:rPr lang="zh-CN" altLang="en-US" sz="2800" dirty="0">
                <a:solidFill>
                  <a:schemeClr val="bg1"/>
                </a:solidFill>
                <a:latin typeface="+mn-ea"/>
              </a:rPr>
              <a:t>个版本，其中</a:t>
            </a:r>
            <a:r>
              <a:rPr lang="en-US" altLang="zh-CN" sz="2800" dirty="0">
                <a:solidFill>
                  <a:schemeClr val="bg1"/>
                </a:solidFill>
                <a:latin typeface="+mn-ea"/>
              </a:rPr>
              <a:t>14.12</a:t>
            </a:r>
            <a:r>
              <a:rPr lang="zh-CN" altLang="en-US" sz="2800" dirty="0">
                <a:solidFill>
                  <a:schemeClr val="bg1"/>
                </a:solidFill>
                <a:latin typeface="+mn-ea"/>
              </a:rPr>
              <a:t>～</a:t>
            </a:r>
            <a:r>
              <a:rPr lang="en-US" altLang="zh-CN" sz="2800" dirty="0">
                <a:solidFill>
                  <a:schemeClr val="bg1"/>
                </a:solidFill>
                <a:latin typeface="+mn-ea"/>
              </a:rPr>
              <a:t>15.3</a:t>
            </a:r>
            <a:r>
              <a:rPr lang="zh-CN" altLang="en-US" sz="2800" dirty="0">
                <a:solidFill>
                  <a:schemeClr val="bg1"/>
                </a:solidFill>
                <a:latin typeface="+mn-ea"/>
              </a:rPr>
              <a:t>期间用户增长</a:t>
            </a:r>
            <a:r>
              <a:rPr lang="en-US" altLang="zh-CN" sz="2800" dirty="0">
                <a:solidFill>
                  <a:schemeClr val="bg1"/>
                </a:solidFill>
                <a:latin typeface="+mn-ea"/>
              </a:rPr>
              <a:t>900</a:t>
            </a:r>
          </a:p>
          <a:p>
            <a:pPr marL="685800" marR="0" indent="-685800" algn="l" defTabSz="825500" rtl="0" fontAlgn="auto" latinLnBrk="0" hangingPunct="0">
              <a:lnSpc>
                <a:spcPct val="150000"/>
              </a:lnSpc>
              <a:spcBef>
                <a:spcPts val="0"/>
              </a:spcBef>
              <a:spcAft>
                <a:spcPts val="0"/>
              </a:spcAft>
              <a:buClrTx/>
              <a:buSzTx/>
              <a:buFont typeface="Wingdings" panose="05000000000000000000" pitchFamily="2" charset="2"/>
              <a:buChar char="ü"/>
            </a:pPr>
            <a:r>
              <a:rPr lang="en-US" altLang="zh-CN" sz="2800" dirty="0">
                <a:solidFill>
                  <a:schemeClr val="bg1"/>
                </a:solidFill>
                <a:latin typeface="+mn-ea"/>
              </a:rPr>
              <a:t>15.6</a:t>
            </a:r>
            <a:r>
              <a:rPr lang="zh-CN" altLang="en-US" sz="2800" dirty="0">
                <a:solidFill>
                  <a:schemeClr val="bg1"/>
                </a:solidFill>
                <a:latin typeface="+mn-ea"/>
              </a:rPr>
              <a:t>～</a:t>
            </a:r>
            <a:r>
              <a:rPr lang="en-US" altLang="zh-CN" sz="2800" dirty="0">
                <a:solidFill>
                  <a:schemeClr val="bg1"/>
                </a:solidFill>
                <a:latin typeface="+mn-ea"/>
              </a:rPr>
              <a:t>16.3</a:t>
            </a:r>
            <a:r>
              <a:rPr lang="zh-CN" altLang="en-US" sz="2800" dirty="0">
                <a:solidFill>
                  <a:schemeClr val="bg1"/>
                </a:solidFill>
                <a:latin typeface="+mn-ea"/>
              </a:rPr>
              <a:t>期间增长</a:t>
            </a:r>
            <a:r>
              <a:rPr lang="en-US" altLang="zh-CN" sz="2800" dirty="0">
                <a:solidFill>
                  <a:schemeClr val="bg1"/>
                </a:solidFill>
                <a:latin typeface="+mn-ea"/>
              </a:rPr>
              <a:t>1300</a:t>
            </a:r>
            <a:r>
              <a:rPr lang="zh-CN" altLang="en-US" sz="2800" dirty="0">
                <a:solidFill>
                  <a:schemeClr val="bg1"/>
                </a:solidFill>
                <a:latin typeface="+mn-ea"/>
              </a:rPr>
              <a:t>万，在这期间获得了万达的融资，同时展开多轮营销活动</a:t>
            </a:r>
            <a:endParaRPr lang="en-US" altLang="zh-CN" sz="2800" dirty="0">
              <a:solidFill>
                <a:schemeClr val="bg1"/>
              </a:solidFill>
              <a:latin typeface="+mn-ea"/>
            </a:endParaRPr>
          </a:p>
          <a:p>
            <a:pPr marL="685800" marR="0" indent="-685800" algn="l" defTabSz="825500" rtl="0" fontAlgn="auto" latinLnBrk="0" hangingPunct="0">
              <a:lnSpc>
                <a:spcPct val="150000"/>
              </a:lnSpc>
              <a:spcBef>
                <a:spcPts val="0"/>
              </a:spcBef>
              <a:spcAft>
                <a:spcPts val="0"/>
              </a:spcAft>
              <a:buClrTx/>
              <a:buSzTx/>
              <a:buFont typeface="Wingdings" panose="05000000000000000000" pitchFamily="2" charset="2"/>
              <a:buChar char="ü"/>
            </a:pPr>
            <a:r>
              <a:rPr lang="zh-CN" altLang="en-US" sz="2800" dirty="0">
                <a:solidFill>
                  <a:schemeClr val="bg1"/>
                </a:solidFill>
                <a:latin typeface="+mn-ea"/>
              </a:rPr>
              <a:t>此阶段的核心在于购票相关功能优化及增加周边商城</a:t>
            </a:r>
            <a:endParaRPr lang="en-US" altLang="zh-CN" sz="2800" dirty="0">
              <a:solidFill>
                <a:schemeClr val="bg1"/>
              </a:solidFill>
              <a:latin typeface="+mn-ea"/>
            </a:endParaRPr>
          </a:p>
        </p:txBody>
      </p:sp>
      <p:sp>
        <p:nvSpPr>
          <p:cNvPr id="3" name="Right Arrow 2"/>
          <p:cNvSpPr/>
          <p:nvPr/>
        </p:nvSpPr>
        <p:spPr>
          <a:xfrm>
            <a:off x="14065250" y="6439328"/>
            <a:ext cx="2635250" cy="1182013"/>
          </a:xfrm>
          <a:prstGeom prst="rightArrow">
            <a:avLst/>
          </a:prstGeom>
          <a:solidFill>
            <a:srgbClr val="417696"/>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3200">
              <a:solidFill>
                <a:srgbClr val="FFFFFF"/>
              </a:solidFill>
            </a:endParaRPr>
          </a:p>
        </p:txBody>
      </p:sp>
      <p:sp>
        <p:nvSpPr>
          <p:cNvPr id="29" name="文本框 53"/>
          <p:cNvSpPr txBox="1"/>
          <p:nvPr/>
        </p:nvSpPr>
        <p:spPr>
          <a:xfrm>
            <a:off x="17399000" y="2158488"/>
            <a:ext cx="6629697" cy="20056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marR="0" indent="-685800" algn="l" defTabSz="825500" rtl="0" fontAlgn="auto" latinLnBrk="0" hangingPunct="0">
              <a:lnSpc>
                <a:spcPct val="150000"/>
              </a:lnSpc>
              <a:spcBef>
                <a:spcPts val="0"/>
              </a:spcBef>
              <a:spcAft>
                <a:spcPts val="0"/>
              </a:spcAft>
              <a:buClrTx/>
              <a:buSzTx/>
              <a:buFont typeface="Wingdings" panose="05000000000000000000" pitchFamily="2" charset="2"/>
              <a:buChar char="ü"/>
            </a:pPr>
            <a:r>
              <a:rPr lang="zh-CN" altLang="en-US" sz="2800" dirty="0">
                <a:solidFill>
                  <a:schemeClr val="bg1"/>
                </a:solidFill>
                <a:latin typeface="+mn-ea"/>
              </a:rPr>
              <a:t>回复到之前的平稳增长</a:t>
            </a:r>
          </a:p>
          <a:p>
            <a:pPr marL="685800" marR="0" indent="-685800" algn="l" defTabSz="825500" rtl="0" fontAlgn="auto" latinLnBrk="0" hangingPunct="0">
              <a:lnSpc>
                <a:spcPct val="150000"/>
              </a:lnSpc>
              <a:spcBef>
                <a:spcPts val="0"/>
              </a:spcBef>
              <a:spcAft>
                <a:spcPts val="0"/>
              </a:spcAft>
              <a:buClrTx/>
              <a:buSzTx/>
              <a:buFont typeface="Wingdings" panose="05000000000000000000" pitchFamily="2" charset="2"/>
              <a:buChar char="ü"/>
            </a:pPr>
            <a:r>
              <a:rPr lang="zh-CN" altLang="en-US" sz="2800" dirty="0">
                <a:solidFill>
                  <a:schemeClr val="bg1"/>
                </a:solidFill>
                <a:latin typeface="+mn-ea"/>
              </a:rPr>
              <a:t>版本迭代主要集中于商城的功能优化及营销活动</a:t>
            </a:r>
            <a:endParaRPr lang="en-US" altLang="zh-CN" sz="2800" dirty="0">
              <a:solidFill>
                <a:schemeClr val="bg1"/>
              </a:solidFill>
              <a:latin typeface="+mn-ea"/>
            </a:endParaRPr>
          </a:p>
        </p:txBody>
      </p:sp>
      <p:sp>
        <p:nvSpPr>
          <p:cNvPr id="31" name="Right Arrow 30"/>
          <p:cNvSpPr/>
          <p:nvPr/>
        </p:nvSpPr>
        <p:spPr>
          <a:xfrm>
            <a:off x="15382875" y="2897167"/>
            <a:ext cx="1698625" cy="761900"/>
          </a:xfrm>
          <a:prstGeom prst="rightArrow">
            <a:avLst/>
          </a:prstGeom>
          <a:solidFill>
            <a:srgbClr val="417696"/>
          </a:solid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3200">
              <a:solidFill>
                <a:srgbClr val="FFFFFF"/>
              </a:solidFill>
            </a:endParaRPr>
          </a:p>
        </p:txBody>
      </p:sp>
    </p:spTree>
    <p:extLst>
      <p:ext uri="{BB962C8B-B14F-4D97-AF65-F5344CB8AC3E}">
        <p14:creationId xmlns:p14="http://schemas.microsoft.com/office/powerpoint/2010/main" val="2126473774"/>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TotalTime>
  <Words>1916</Words>
  <Application>Microsoft Macintosh PowerPoint</Application>
  <PresentationFormat>自定义</PresentationFormat>
  <Paragraphs>307</Paragraphs>
  <Slides>21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Helvetica</vt:lpstr>
      <vt:lpstr>Helvetica Light</vt:lpstr>
      <vt:lpstr>Helvetica Neue</vt:lpstr>
      <vt:lpstr>Verdana</vt:lpstr>
      <vt:lpstr>Wingdings</vt:lpstr>
      <vt:lpstr>微软雅黑</vt:lpstr>
      <vt:lpstr>White</vt:lpstr>
      <vt:lpstr>PowerPoint 演示文稿</vt:lpstr>
      <vt:lpstr>目录</vt:lpstr>
      <vt:lpstr>PowerPoint 演示文稿</vt:lpstr>
      <vt:lpstr>产业链分析</vt:lpstr>
      <vt:lpstr>产业地图</vt:lpstr>
      <vt:lpstr>PowerPoint 演示文稿</vt:lpstr>
      <vt:lpstr>核心业务逻辑分析</vt:lpstr>
      <vt:lpstr> 产品结构分析</vt:lpstr>
      <vt:lpstr>用户增长数据分析</vt:lpstr>
      <vt:lpstr>运营动作分析</vt:lpstr>
      <vt:lpstr>版本迭代分析</vt:lpstr>
      <vt:lpstr>用户评论分析</vt:lpstr>
      <vt:lpstr>用户评论分析</vt:lpstr>
      <vt:lpstr>用户评论分析</vt:lpstr>
      <vt:lpstr>分析小结</vt:lpstr>
      <vt:lpstr>分析小结</vt:lpstr>
      <vt:lpstr>PowerPoint 演示文稿</vt:lpstr>
      <vt:lpstr>总结</vt:lpstr>
      <vt:lpstr>总结</vt:lpstr>
      <vt:lpstr>总结</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Annabelle</dc:creator>
  <cp:lastModifiedBy>小石头</cp:lastModifiedBy>
  <cp:revision>76</cp:revision>
  <dcterms:created xsi:type="dcterms:W3CDTF">2016-10-30T06:36:00Z</dcterms:created>
  <dcterms:modified xsi:type="dcterms:W3CDTF">2017-02-23T06:14:12Z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2052-10.1.0.6029</vt:lpwstr>
  </property>
</Properties>
</file>